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9"/>
  </p:notesMasterIdLst>
  <p:sldIdLst>
    <p:sldId id="256" r:id="rId2"/>
    <p:sldId id="278" r:id="rId3"/>
    <p:sldId id="257" r:id="rId4"/>
    <p:sldId id="258" r:id="rId5"/>
    <p:sldId id="259" r:id="rId6"/>
    <p:sldId id="274" r:id="rId7"/>
    <p:sldId id="260" r:id="rId8"/>
    <p:sldId id="261" r:id="rId9"/>
    <p:sldId id="262" r:id="rId10"/>
    <p:sldId id="263" r:id="rId11"/>
    <p:sldId id="266" r:id="rId12"/>
    <p:sldId id="264" r:id="rId13"/>
    <p:sldId id="265" r:id="rId14"/>
    <p:sldId id="267" r:id="rId15"/>
    <p:sldId id="268" r:id="rId16"/>
    <p:sldId id="269" r:id="rId17"/>
    <p:sldId id="279" r:id="rId18"/>
    <p:sldId id="270" r:id="rId19"/>
    <p:sldId id="271" r:id="rId20"/>
    <p:sldId id="272" r:id="rId21"/>
    <p:sldId id="273" r:id="rId22"/>
    <p:sldId id="282" r:id="rId23"/>
    <p:sldId id="275" r:id="rId24"/>
    <p:sldId id="280" r:id="rId25"/>
    <p:sldId id="276" r:id="rId26"/>
    <p:sldId id="277" r:id="rId27"/>
    <p:sldId id="281"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59" autoAdjust="0"/>
    <p:restoredTop sz="86323" autoAdjust="0"/>
  </p:normalViewPr>
  <p:slideViewPr>
    <p:cSldViewPr>
      <p:cViewPr varScale="1">
        <p:scale>
          <a:sx n="74" d="100"/>
          <a:sy n="74" d="100"/>
        </p:scale>
        <p:origin x="-1032" y="-90"/>
      </p:cViewPr>
      <p:guideLst>
        <p:guide orient="horz" pos="2160"/>
        <p:guide pos="2880"/>
      </p:guideLst>
    </p:cSldViewPr>
  </p:slideViewPr>
  <p:outlineViewPr>
    <p:cViewPr>
      <p:scale>
        <a:sx n="33" d="100"/>
        <a:sy n="33" d="100"/>
      </p:scale>
      <p:origin x="0" y="3510"/>
    </p:cViewPr>
  </p:outlineViewPr>
  <p:notesTextViewPr>
    <p:cViewPr>
      <p:scale>
        <a:sx n="1" d="1"/>
        <a:sy n="1" d="1"/>
      </p:scale>
      <p:origin x="0" y="0"/>
    </p:cViewPr>
  </p:notesTextViewPr>
  <p:notesViewPr>
    <p:cSldViewPr>
      <p:cViewPr varScale="1">
        <p:scale>
          <a:sx n="56" d="100"/>
          <a:sy n="56" d="100"/>
        </p:scale>
        <p:origin x="-283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E4AAAE7-0F89-4899-AA13-F11E9FB70C50}" type="datetimeFigureOut">
              <a:rPr lang="en-US" smtClean="0"/>
              <a:t>11/1/2011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7A6239-97FD-4232-8272-0F8330677BA3}" type="slidenum">
              <a:rPr lang="en-US" smtClean="0"/>
              <a:t>‹#›</a:t>
            </a:fld>
            <a:endParaRPr lang="en-US"/>
          </a:p>
        </p:txBody>
      </p:sp>
    </p:spTree>
    <p:extLst>
      <p:ext uri="{BB962C8B-B14F-4D97-AF65-F5344CB8AC3E}">
        <p14:creationId xmlns:p14="http://schemas.microsoft.com/office/powerpoint/2010/main" val="307054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6239-97FD-4232-8272-0F8330677BA3}" type="slidenum">
              <a:rPr lang="en-US" smtClean="0"/>
              <a:t>9</a:t>
            </a:fld>
            <a:endParaRPr lang="en-US"/>
          </a:p>
        </p:txBody>
      </p:sp>
    </p:spTree>
    <p:extLst>
      <p:ext uri="{BB962C8B-B14F-4D97-AF65-F5344CB8AC3E}">
        <p14:creationId xmlns:p14="http://schemas.microsoft.com/office/powerpoint/2010/main" val="361506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7A6239-97FD-4232-8272-0F8330677BA3}" type="slidenum">
              <a:rPr lang="en-US" smtClean="0"/>
              <a:t>16</a:t>
            </a:fld>
            <a:endParaRPr lang="en-US"/>
          </a:p>
        </p:txBody>
      </p:sp>
    </p:spTree>
    <p:extLst>
      <p:ext uri="{BB962C8B-B14F-4D97-AF65-F5344CB8AC3E}">
        <p14:creationId xmlns:p14="http://schemas.microsoft.com/office/powerpoint/2010/main" val="257659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7A6239-97FD-4232-8272-0F8330677BA3}" type="slidenum">
              <a:rPr lang="en-US" smtClean="0"/>
              <a:t>23</a:t>
            </a:fld>
            <a:endParaRPr lang="en-US"/>
          </a:p>
        </p:txBody>
      </p:sp>
    </p:spTree>
    <p:extLst>
      <p:ext uri="{BB962C8B-B14F-4D97-AF65-F5344CB8AC3E}">
        <p14:creationId xmlns:p14="http://schemas.microsoft.com/office/powerpoint/2010/main" val="264025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DB32461A-250E-4A29-9E9B-599CA3838FA1}" type="datetime1">
              <a:rPr lang="en-US" smtClean="0"/>
              <a:pPr/>
              <a:t>11/1/2011</a:t>
            </a:fld>
            <a:endParaRPr lang="en-US" dirty="0"/>
          </a:p>
        </p:txBody>
      </p:sp>
      <p:sp>
        <p:nvSpPr>
          <p:cNvPr id="17" name="Slide Number Placeholder 16"/>
          <p:cNvSpPr>
            <a:spLocks noGrp="1"/>
          </p:cNvSpPr>
          <p:nvPr>
            <p:ph type="sldNum" sz="quarter" idx="11"/>
          </p:nvPr>
        </p:nvSpPr>
        <p:spPr/>
        <p:txBody>
          <a:bodyPr/>
          <a:lstStyle/>
          <a:p>
            <a:fld id="{CF40B41D-FD10-4A38-B39B-626510BD49B7}"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7E24-FFB9-4C73-8C6D-E02A7AD33DB8}" type="datetime1">
              <a:rPr lang="en-US" smtClean="0"/>
              <a:pPr/>
              <a:t>11/1/2011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DF1AD66C-382E-48AD-8F4C-E87C4D4A8B28}" type="datetime1">
              <a:rPr lang="en-US" smtClean="0"/>
              <a:pPr/>
              <a:t>11/1/2011</a:t>
            </a:fld>
            <a:endParaRPr lang="en-US"/>
          </a:p>
        </p:txBody>
      </p:sp>
      <p:sp>
        <p:nvSpPr>
          <p:cNvPr id="12" name="Slide Number Placeholder 11"/>
          <p:cNvSpPr>
            <a:spLocks noGrp="1"/>
          </p:cNvSpPr>
          <p:nvPr>
            <p:ph type="sldNum" sz="quarter" idx="15"/>
          </p:nvPr>
        </p:nvSpPr>
        <p:spPr/>
        <p:txBody>
          <a:bodyPr/>
          <a:lstStyle/>
          <a:p>
            <a:fld id="{CF40B41D-FD10-4A38-B39B-626510BD49B7}"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26F4ADA4-35DF-4BD1-8C53-4246F035229A}" type="datetime1">
              <a:rPr lang="en-US" smtClean="0"/>
              <a:pPr/>
              <a:t>11/1/2011</a:t>
            </a:fld>
            <a:endParaRPr lang="en-US"/>
          </a:p>
        </p:txBody>
      </p:sp>
      <p:sp>
        <p:nvSpPr>
          <p:cNvPr id="14" name="Slide Number Placeholder 13"/>
          <p:cNvSpPr>
            <a:spLocks noGrp="1"/>
          </p:cNvSpPr>
          <p:nvPr>
            <p:ph type="sldNum" sz="quarter" idx="11"/>
          </p:nvPr>
        </p:nvSpPr>
        <p:spPr/>
        <p:txBody>
          <a:bodyPr/>
          <a:lstStyle/>
          <a:p>
            <a:fld id="{CF40B41D-FD10-4A38-B39B-626510BD49B7}"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59F63ED-02B1-490A-8EAD-E0CB136D5388}" type="datetime1">
              <a:rPr lang="en-US" smtClean="0"/>
              <a:pPr/>
              <a:t>11/1/2011</a:t>
            </a:fld>
            <a:endParaRPr lang="en-US"/>
          </a:p>
        </p:txBody>
      </p:sp>
      <p:sp>
        <p:nvSpPr>
          <p:cNvPr id="12" name="Slide Number Placeholder 11"/>
          <p:cNvSpPr>
            <a:spLocks noGrp="1"/>
          </p:cNvSpPr>
          <p:nvPr>
            <p:ph type="sldNum" sz="quarter" idx="16"/>
          </p:nvPr>
        </p:nvSpPr>
        <p:spPr/>
        <p:txBody>
          <a:bodyPr/>
          <a:lstStyle/>
          <a:p>
            <a:fld id="{CF40B41D-FD10-4A38-B39B-626510BD49B7}"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F771BB6-685D-4518-8FAD-1882B9671546}" type="datetime1">
              <a:rPr lang="en-US" smtClean="0"/>
              <a:pPr/>
              <a:t>11/1/2011</a:t>
            </a:fld>
            <a:endParaRPr lang="en-US"/>
          </a:p>
        </p:txBody>
      </p:sp>
      <p:sp>
        <p:nvSpPr>
          <p:cNvPr id="12" name="Slide Number Placeholder 11"/>
          <p:cNvSpPr>
            <a:spLocks noGrp="1"/>
          </p:cNvSpPr>
          <p:nvPr>
            <p:ph type="sldNum" sz="quarter" idx="17"/>
          </p:nvPr>
        </p:nvSpPr>
        <p:spPr/>
        <p:txBody>
          <a:bodyPr/>
          <a:lstStyle/>
          <a:p>
            <a:fld id="{CF40B41D-FD10-4A38-B39B-626510BD49B7}"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465FFBFE-5C08-4E0E-AF38-FB925F0B4D71}" type="datetime1">
              <a:rPr lang="en-US" smtClean="0"/>
              <a:pPr/>
              <a:t>11/1/2011</a:t>
            </a:fld>
            <a:endParaRPr lang="en-US"/>
          </a:p>
        </p:txBody>
      </p:sp>
      <p:sp>
        <p:nvSpPr>
          <p:cNvPr id="16" name="Slide Number Placeholder 15"/>
          <p:cNvSpPr>
            <a:spLocks noGrp="1"/>
          </p:cNvSpPr>
          <p:nvPr>
            <p:ph type="sldNum" sz="quarter" idx="11"/>
          </p:nvPr>
        </p:nvSpPr>
        <p:spPr/>
        <p:txBody>
          <a:bodyPr/>
          <a:lstStyle/>
          <a:p>
            <a:fld id="{CF40B41D-FD10-4A38-B39B-626510BD49B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823242C-D747-4ADD-80D8-99421268E3A8}" type="datetime1">
              <a:rPr lang="en-US" smtClean="0"/>
              <a:pPr/>
              <a:t>11/1/2011</a:t>
            </a:fld>
            <a:endParaRPr lang="en-US" dirty="0"/>
          </a:p>
        </p:txBody>
      </p:sp>
      <p:sp>
        <p:nvSpPr>
          <p:cNvPr id="8" name="Slide Number Placeholder 7"/>
          <p:cNvSpPr>
            <a:spLocks noGrp="1"/>
          </p:cNvSpPr>
          <p:nvPr>
            <p:ph type="sldNum" sz="quarter" idx="11"/>
          </p:nvPr>
        </p:nvSpPr>
        <p:spPr/>
        <p:txBody>
          <a:bodyPr/>
          <a:lstStyle/>
          <a:p>
            <a:fld id="{CF40B41D-FD10-4A38-B39B-626510BD49B7}"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06E82007-CDD1-4BCF-B9F4-9D458EFEEFE1}" type="datetime1">
              <a:rPr lang="en-US" smtClean="0"/>
              <a:pPr/>
              <a:t>11/1/2011</a:t>
            </a:fld>
            <a:endParaRPr lang="en-US"/>
          </a:p>
        </p:txBody>
      </p:sp>
      <p:sp>
        <p:nvSpPr>
          <p:cNvPr id="19" name="Slide Number Placeholder 18"/>
          <p:cNvSpPr>
            <a:spLocks noGrp="1"/>
          </p:cNvSpPr>
          <p:nvPr>
            <p:ph type="sldNum" sz="quarter" idx="16"/>
          </p:nvPr>
        </p:nvSpPr>
        <p:spPr/>
        <p:txBody>
          <a:bodyPr/>
          <a:lstStyle/>
          <a:p>
            <a:fld id="{CF40B41D-FD10-4A38-B39B-626510BD49B7}" type="slidenum">
              <a:rPr lang="en-US" smtClean="0"/>
              <a:pPr/>
              <a:t>‹#›</a:t>
            </a:fld>
            <a:endParaRPr lang="en-US"/>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4A4F265-CA88-4C30-A9AD-02E6A5184734}" type="datetime1">
              <a:rPr lang="en-US" smtClean="0"/>
              <a:pPr/>
              <a:t>11/1/2011</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CF40B41D-FD10-4A38-B39B-626510BD49B7}"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823242C-D747-4ADD-80D8-99421268E3A8}" type="datetime1">
              <a:rPr lang="en-US" smtClean="0"/>
              <a:pPr/>
              <a:t>11/1/2011</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F40B41D-FD10-4A38-B39B-626510BD49B7}"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1800" dirty="0" smtClean="0">
                <a:solidFill>
                  <a:schemeClr val="accent1">
                    <a:lumMod val="50000"/>
                  </a:schemeClr>
                </a:solidFill>
              </a:rPr>
              <a:t>L. Katie McKenna</a:t>
            </a:r>
            <a:endParaRPr lang="en-US" sz="1800" dirty="0">
              <a:solidFill>
                <a:schemeClr val="accent1">
                  <a:lumMod val="50000"/>
                </a:schemeClr>
              </a:solidFill>
            </a:endParaRPr>
          </a:p>
        </p:txBody>
      </p:sp>
      <p:sp>
        <p:nvSpPr>
          <p:cNvPr id="2" name="Title 1"/>
          <p:cNvSpPr>
            <a:spLocks noGrp="1"/>
          </p:cNvSpPr>
          <p:nvPr>
            <p:ph type="title"/>
          </p:nvPr>
        </p:nvSpPr>
        <p:spPr/>
        <p:txBody>
          <a:bodyPr>
            <a:normAutofit/>
          </a:bodyPr>
          <a:lstStyle/>
          <a:p>
            <a:r>
              <a:rPr lang="en-US" sz="2000" dirty="0" smtClean="0">
                <a:solidFill>
                  <a:schemeClr val="accent6">
                    <a:lumMod val="50000"/>
                  </a:schemeClr>
                </a:solidFill>
              </a:rPr>
              <a:t>Necrotizing Fasciitis</a:t>
            </a:r>
            <a:endParaRPr lang="en-US" sz="2000" dirty="0">
              <a:solidFill>
                <a:schemeClr val="accent6">
                  <a:lumMod val="50000"/>
                </a:schemeClr>
              </a:solidFill>
            </a:endParaRPr>
          </a:p>
        </p:txBody>
      </p:sp>
    </p:spTree>
    <p:extLst>
      <p:ext uri="{BB962C8B-B14F-4D97-AF65-F5344CB8AC3E}">
        <p14:creationId xmlns:p14="http://schemas.microsoft.com/office/powerpoint/2010/main" val="19593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342900" indent="-342900" algn="l">
              <a:lnSpc>
                <a:spcPct val="150000"/>
              </a:lnSpc>
              <a:buFont typeface="Arial" pitchFamily="34" charset="0"/>
              <a:buChar char="•"/>
            </a:pPr>
            <a:r>
              <a:rPr lang="en-US" sz="2400" dirty="0" smtClean="0"/>
              <a:t>Signs and Symptoms</a:t>
            </a:r>
          </a:p>
          <a:p>
            <a:pPr marL="342900" indent="-342900" algn="l">
              <a:lnSpc>
                <a:spcPct val="150000"/>
              </a:lnSpc>
              <a:buFont typeface="Arial" pitchFamily="34" charset="0"/>
              <a:buChar char="•"/>
            </a:pPr>
            <a:r>
              <a:rPr lang="en-US" sz="2400" dirty="0" smtClean="0"/>
              <a:t>Lab tests</a:t>
            </a:r>
          </a:p>
          <a:p>
            <a:pPr marL="285750" lvl="7" indent="-285750" algn="l">
              <a:lnSpc>
                <a:spcPct val="150000"/>
              </a:lnSpc>
              <a:buFont typeface="Arial" pitchFamily="34" charset="0"/>
              <a:buChar char="•"/>
            </a:pPr>
            <a:r>
              <a:rPr lang="en-US" sz="1800" dirty="0" smtClean="0"/>
              <a:t>High WBC count </a:t>
            </a:r>
          </a:p>
          <a:p>
            <a:pPr marL="285750" lvl="7" indent="-285750" algn="l">
              <a:lnSpc>
                <a:spcPct val="150000"/>
              </a:lnSpc>
              <a:buFont typeface="Arial" pitchFamily="34" charset="0"/>
              <a:buChar char="•"/>
            </a:pPr>
            <a:r>
              <a:rPr lang="en-US" sz="1800" dirty="0" smtClean="0"/>
              <a:t>Elevated blood </a:t>
            </a:r>
            <a:r>
              <a:rPr lang="en-US" sz="1800" dirty="0"/>
              <a:t>u</a:t>
            </a:r>
            <a:r>
              <a:rPr lang="en-US" sz="1800" dirty="0" smtClean="0"/>
              <a:t>rea nitrogen level</a:t>
            </a:r>
          </a:p>
          <a:p>
            <a:pPr marL="285750" lvl="7" indent="-285750" algn="l">
              <a:lnSpc>
                <a:spcPct val="150000"/>
              </a:lnSpc>
              <a:buFont typeface="Arial" pitchFamily="34" charset="0"/>
              <a:buChar char="•"/>
            </a:pPr>
            <a:r>
              <a:rPr lang="en-US" sz="1800" dirty="0" smtClean="0"/>
              <a:t>Decreased serum sodium levels</a:t>
            </a:r>
          </a:p>
          <a:p>
            <a:pPr marL="342900" indent="-342900" algn="l">
              <a:lnSpc>
                <a:spcPct val="150000"/>
              </a:lnSpc>
              <a:buFont typeface="Arial" pitchFamily="34" charset="0"/>
              <a:buChar char="•"/>
            </a:pPr>
            <a:r>
              <a:rPr lang="en-US" sz="2400" dirty="0" smtClean="0"/>
              <a:t>Gram staining</a:t>
            </a:r>
            <a:endParaRPr lang="en-US" sz="2400" dirty="0"/>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81368" y="1363406"/>
            <a:ext cx="3523776" cy="5250071"/>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US" sz="2400" dirty="0" smtClean="0"/>
              <a:t>Diagnosing</a:t>
            </a:r>
            <a:endParaRPr lang="en-US" sz="2400" dirty="0"/>
          </a:p>
        </p:txBody>
      </p:sp>
      <p:sp>
        <p:nvSpPr>
          <p:cNvPr id="6" name="TextBox 5"/>
          <p:cNvSpPr txBox="1"/>
          <p:nvPr/>
        </p:nvSpPr>
        <p:spPr>
          <a:xfrm>
            <a:off x="7140054" y="6550223"/>
            <a:ext cx="1265090" cy="307777"/>
          </a:xfrm>
          <a:prstGeom prst="rect">
            <a:avLst/>
          </a:prstGeom>
          <a:noFill/>
        </p:spPr>
        <p:txBody>
          <a:bodyPr wrap="none" rtlCol="0">
            <a:spAutoFit/>
          </a:bodyPr>
          <a:lstStyle/>
          <a:p>
            <a:r>
              <a:rPr lang="en-US" sz="1400" dirty="0" smtClean="0"/>
              <a:t>(Bower, 2007)</a:t>
            </a:r>
            <a:endParaRPr lang="en-US" sz="1400" dirty="0"/>
          </a:p>
        </p:txBody>
      </p:sp>
    </p:spTree>
    <p:extLst>
      <p:ext uri="{BB962C8B-B14F-4D97-AF65-F5344CB8AC3E}">
        <p14:creationId xmlns:p14="http://schemas.microsoft.com/office/powerpoint/2010/main" val="23156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3"/>
          </p:nvPr>
        </p:nvSpPr>
        <p:spPr/>
        <p:txBody>
          <a:bodyPr>
            <a:normAutofit/>
          </a:bodyPr>
          <a:lstStyle/>
          <a:p>
            <a:pPr marL="342900" indent="-342900" algn="l">
              <a:lnSpc>
                <a:spcPct val="200000"/>
              </a:lnSpc>
              <a:buFont typeface="Arial" pitchFamily="34" charset="0"/>
              <a:buChar char="•"/>
            </a:pPr>
            <a:r>
              <a:rPr lang="en-US" sz="2800" dirty="0" smtClean="0"/>
              <a:t>Antibiotics</a:t>
            </a:r>
          </a:p>
          <a:p>
            <a:pPr marL="342900" indent="-342900" algn="l">
              <a:lnSpc>
                <a:spcPct val="200000"/>
              </a:lnSpc>
              <a:buFont typeface="Arial" pitchFamily="34" charset="0"/>
              <a:buChar char="•"/>
            </a:pPr>
            <a:r>
              <a:rPr lang="en-US" sz="2800" dirty="0" smtClean="0"/>
              <a:t>Debridement</a:t>
            </a:r>
          </a:p>
          <a:p>
            <a:pPr marL="342900" indent="-342900" algn="l">
              <a:lnSpc>
                <a:spcPct val="200000"/>
              </a:lnSpc>
              <a:buFont typeface="Arial" pitchFamily="34" charset="0"/>
              <a:buChar char="•"/>
            </a:pPr>
            <a:r>
              <a:rPr lang="en-US" sz="2800" dirty="0" smtClean="0"/>
              <a:t>Hyperbaric oxygen therapy </a:t>
            </a:r>
            <a:endParaRPr lang="en-US" sz="2800" dirty="0"/>
          </a:p>
        </p:txBody>
      </p:sp>
      <p:pic>
        <p:nvPicPr>
          <p:cNvPr id="13" name="Content Placeholder 12"/>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57600" y="1752600"/>
            <a:ext cx="5257800" cy="4976645"/>
          </a:xfrm>
        </p:spPr>
      </p:pic>
      <p:sp>
        <p:nvSpPr>
          <p:cNvPr id="3" name="Title 2"/>
          <p:cNvSpPr>
            <a:spLocks noGrp="1"/>
          </p:cNvSpPr>
          <p:nvPr>
            <p:ph type="title"/>
          </p:nvPr>
        </p:nvSpPr>
        <p:spPr/>
        <p:txBody>
          <a:bodyPr>
            <a:normAutofit/>
          </a:bodyPr>
          <a:lstStyle/>
          <a:p>
            <a:r>
              <a:rPr lang="en-US" sz="2400" dirty="0" smtClean="0"/>
              <a:t>Treatment</a:t>
            </a:r>
            <a:endParaRPr lang="en-US" sz="2400" dirty="0"/>
          </a:p>
        </p:txBody>
      </p:sp>
      <p:sp>
        <p:nvSpPr>
          <p:cNvPr id="14" name="TextBox 13"/>
          <p:cNvSpPr txBox="1"/>
          <p:nvPr/>
        </p:nvSpPr>
        <p:spPr>
          <a:xfrm>
            <a:off x="533400" y="6324600"/>
            <a:ext cx="1083374" cy="307777"/>
          </a:xfrm>
          <a:prstGeom prst="rect">
            <a:avLst/>
          </a:prstGeom>
          <a:noFill/>
        </p:spPr>
        <p:txBody>
          <a:bodyPr wrap="none" rtlCol="0">
            <a:spAutoFit/>
          </a:bodyPr>
          <a:lstStyle/>
          <a:p>
            <a:r>
              <a:rPr lang="en-US" sz="1400" dirty="0" smtClean="0"/>
              <a:t>(Snow, 2008)</a:t>
            </a:r>
            <a:endParaRPr lang="en-US" sz="1400" dirty="0"/>
          </a:p>
        </p:txBody>
      </p:sp>
    </p:spTree>
    <p:extLst>
      <p:ext uri="{BB962C8B-B14F-4D97-AF65-F5344CB8AC3E}">
        <p14:creationId xmlns:p14="http://schemas.microsoft.com/office/powerpoint/2010/main" val="193357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27517" y="2020888"/>
            <a:ext cx="4288966" cy="40751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itle 2"/>
          <p:cNvSpPr>
            <a:spLocks noGrp="1"/>
          </p:cNvSpPr>
          <p:nvPr>
            <p:ph type="title"/>
          </p:nvPr>
        </p:nvSpPr>
        <p:spPr>
          <a:xfrm>
            <a:off x="1447800" y="304800"/>
            <a:ext cx="5562600" cy="1371600"/>
          </a:xfrm>
        </p:spPr>
        <p:txBody>
          <a:bodyPr>
            <a:normAutofit/>
          </a:bodyPr>
          <a:lstStyle/>
          <a:p>
            <a:r>
              <a:rPr lang="en-US" sz="3200" dirty="0" smtClean="0"/>
              <a:t>Surviving Necrotizing Fasciitis </a:t>
            </a:r>
            <a:endParaRPr lang="en-US" sz="3200" dirty="0"/>
          </a:p>
        </p:txBody>
      </p:sp>
    </p:spTree>
    <p:extLst>
      <p:ext uri="{BB962C8B-B14F-4D97-AF65-F5344CB8AC3E}">
        <p14:creationId xmlns:p14="http://schemas.microsoft.com/office/powerpoint/2010/main" val="390674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lgn="l">
              <a:buFont typeface="Arial" pitchFamily="34" charset="0"/>
              <a:buChar char="•"/>
            </a:pPr>
            <a:r>
              <a:rPr lang="en-US" sz="2400" dirty="0" smtClean="0"/>
              <a:t>May 9</a:t>
            </a:r>
            <a:r>
              <a:rPr lang="en-US" sz="2400" baseline="30000" dirty="0" smtClean="0"/>
              <a:t>th</a:t>
            </a:r>
            <a:endParaRPr lang="en-US" sz="2400" dirty="0" smtClean="0"/>
          </a:p>
          <a:p>
            <a:pPr marL="342900" indent="-342900" algn="l">
              <a:buFont typeface="Arial" pitchFamily="34" charset="0"/>
              <a:buChar char="•"/>
            </a:pPr>
            <a:r>
              <a:rPr lang="en-US" sz="2400" dirty="0" smtClean="0"/>
              <a:t>While playing soccer at a church event he was kicked in the left ankle</a:t>
            </a:r>
          </a:p>
          <a:p>
            <a:pPr marL="342900" indent="-342900" algn="l">
              <a:buFont typeface="Arial" pitchFamily="34" charset="0"/>
              <a:buChar char="•"/>
            </a:pPr>
            <a:endParaRPr lang="en-US" sz="2400" dirty="0"/>
          </a:p>
          <a:p>
            <a:pPr marL="342900" indent="-342900" algn="l">
              <a:buFont typeface="Arial" pitchFamily="34" charset="0"/>
              <a:buChar char="•"/>
            </a:pPr>
            <a:r>
              <a:rPr lang="en-US" sz="2400" dirty="0" smtClean="0"/>
              <a:t>May 10</a:t>
            </a:r>
            <a:r>
              <a:rPr lang="en-US" sz="2400" baseline="30000" dirty="0" smtClean="0"/>
              <a:t>th</a:t>
            </a:r>
            <a:endParaRPr lang="en-US" sz="2400" dirty="0" smtClean="0"/>
          </a:p>
          <a:p>
            <a:pPr marL="342900" indent="-342900" algn="l">
              <a:buFont typeface="Arial" pitchFamily="34" charset="0"/>
              <a:buChar char="•"/>
            </a:pPr>
            <a:r>
              <a:rPr lang="en-US" sz="2400" dirty="0" smtClean="0"/>
              <a:t>Pain started</a:t>
            </a:r>
          </a:p>
          <a:p>
            <a:pPr marL="342900" indent="-342900" algn="l">
              <a:buFont typeface="Arial" pitchFamily="34" charset="0"/>
              <a:buChar char="•"/>
            </a:pPr>
            <a:r>
              <a:rPr lang="en-US" sz="2400" dirty="0" smtClean="0"/>
              <a:t>2pm he took a trip to the ER</a:t>
            </a:r>
          </a:p>
          <a:p>
            <a:pPr marL="342900" indent="-342900" algn="l">
              <a:buFont typeface="Arial" pitchFamily="34" charset="0"/>
              <a:buChar char="•"/>
            </a:pPr>
            <a:r>
              <a:rPr lang="en-US" sz="2400" u="sng" dirty="0" smtClean="0"/>
              <a:t>It was diagnosed a minor sports injury</a:t>
            </a:r>
          </a:p>
          <a:p>
            <a:pPr marL="342900" indent="-342900" algn="l">
              <a:buFont typeface="Arial" pitchFamily="34" charset="0"/>
              <a:buChar char="•"/>
            </a:pPr>
            <a:endParaRPr lang="en-US" sz="2400" dirty="0"/>
          </a:p>
        </p:txBody>
      </p:sp>
      <p:sp>
        <p:nvSpPr>
          <p:cNvPr id="3" name="Title 2"/>
          <p:cNvSpPr>
            <a:spLocks noGrp="1"/>
          </p:cNvSpPr>
          <p:nvPr>
            <p:ph type="title"/>
          </p:nvPr>
        </p:nvSpPr>
        <p:spPr>
          <a:xfrm>
            <a:off x="1981200" y="609600"/>
            <a:ext cx="4876800" cy="1066800"/>
          </a:xfrm>
        </p:spPr>
        <p:txBody>
          <a:bodyPr>
            <a:normAutofit/>
          </a:bodyPr>
          <a:lstStyle/>
          <a:p>
            <a:r>
              <a:rPr lang="en-US" sz="2800" dirty="0" smtClean="0"/>
              <a:t>Initial Injury and Symptoms</a:t>
            </a:r>
            <a:endParaRPr lang="en-US" sz="2800" dirty="0"/>
          </a:p>
        </p:txBody>
      </p:sp>
      <p:sp>
        <p:nvSpPr>
          <p:cNvPr id="4" name="TextBox 3"/>
          <p:cNvSpPr txBox="1"/>
          <p:nvPr/>
        </p:nvSpPr>
        <p:spPr>
          <a:xfrm>
            <a:off x="7543800" y="6327577"/>
            <a:ext cx="1329275" cy="307777"/>
          </a:xfrm>
          <a:prstGeom prst="rect">
            <a:avLst/>
          </a:prstGeom>
          <a:noFill/>
        </p:spPr>
        <p:txBody>
          <a:bodyPr wrap="none" rtlCol="0">
            <a:spAutoFit/>
          </a:bodyPr>
          <a:lstStyle/>
          <a:p>
            <a:r>
              <a:rPr lang="en-US" sz="1400" dirty="0" smtClean="0"/>
              <a:t>(Salisbury, 2006)</a:t>
            </a:r>
            <a:endParaRPr lang="en-US" sz="1400" dirty="0"/>
          </a:p>
        </p:txBody>
      </p:sp>
    </p:spTree>
    <p:extLst>
      <p:ext uri="{BB962C8B-B14F-4D97-AF65-F5344CB8AC3E}">
        <p14:creationId xmlns:p14="http://schemas.microsoft.com/office/powerpoint/2010/main" val="5304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lgn="l">
              <a:buFont typeface="Arial" pitchFamily="34" charset="0"/>
              <a:buChar char="•"/>
            </a:pPr>
            <a:r>
              <a:rPr lang="en-US" sz="2400" dirty="0" smtClean="0"/>
              <a:t>May 11</a:t>
            </a:r>
            <a:r>
              <a:rPr lang="en-US" sz="2400" baseline="30000" dirty="0" smtClean="0"/>
              <a:t>th</a:t>
            </a:r>
            <a:endParaRPr lang="en-US" sz="2400" dirty="0" smtClean="0"/>
          </a:p>
          <a:p>
            <a:pPr marL="342900" indent="-342900" algn="l">
              <a:buFont typeface="Arial" pitchFamily="34" charset="0"/>
              <a:buChar char="•"/>
            </a:pPr>
            <a:r>
              <a:rPr lang="en-US" sz="2400" dirty="0" smtClean="0"/>
              <a:t>By the afternoon he was nauseous and in excruciating pain</a:t>
            </a:r>
          </a:p>
          <a:p>
            <a:pPr marL="342900" indent="-342900" algn="l">
              <a:buFont typeface="Arial" pitchFamily="34" charset="0"/>
              <a:buChar char="•"/>
            </a:pPr>
            <a:r>
              <a:rPr lang="en-US" sz="2400" dirty="0" smtClean="0"/>
              <a:t>He didn’t have enough strength to walk </a:t>
            </a:r>
          </a:p>
          <a:p>
            <a:pPr marL="342900" indent="-342900" algn="l">
              <a:buFont typeface="Arial" pitchFamily="34" charset="0"/>
              <a:buChar char="•"/>
            </a:pPr>
            <a:r>
              <a:rPr lang="en-US" sz="2400" dirty="0" smtClean="0"/>
              <a:t>His wife took him to the ER</a:t>
            </a:r>
          </a:p>
          <a:p>
            <a:pPr marL="342900" indent="-342900" algn="l">
              <a:buFont typeface="Arial" pitchFamily="34" charset="0"/>
              <a:buChar char="•"/>
            </a:pPr>
            <a:r>
              <a:rPr lang="en-US" sz="2400" dirty="0" smtClean="0"/>
              <a:t>He was admitted for observation and tests were performed</a:t>
            </a:r>
          </a:p>
          <a:p>
            <a:pPr marL="342900" indent="-342900" algn="l">
              <a:buFont typeface="Arial" pitchFamily="34" charset="0"/>
              <a:buChar char="•"/>
            </a:pPr>
            <a:endParaRPr lang="en-US" sz="2400" dirty="0"/>
          </a:p>
          <a:p>
            <a:pPr marL="342900" indent="-342900" algn="l">
              <a:buFont typeface="Arial" pitchFamily="34" charset="0"/>
              <a:buChar char="•"/>
            </a:pPr>
            <a:r>
              <a:rPr lang="en-US" sz="2400" dirty="0" smtClean="0"/>
              <a:t>May 12</a:t>
            </a:r>
            <a:r>
              <a:rPr lang="en-US" sz="2400" baseline="30000" dirty="0" smtClean="0"/>
              <a:t>th</a:t>
            </a:r>
            <a:endParaRPr lang="en-US" sz="2400" dirty="0" smtClean="0"/>
          </a:p>
          <a:p>
            <a:pPr marL="342900" indent="-342900" algn="l">
              <a:buFont typeface="Arial" pitchFamily="34" charset="0"/>
              <a:buChar char="•"/>
            </a:pPr>
            <a:r>
              <a:rPr lang="en-US" sz="2400" dirty="0" smtClean="0"/>
              <a:t>His organs began to fail and he was transferred to the ICU at the UC Davis Medical Center in Sacramento CA</a:t>
            </a:r>
          </a:p>
          <a:p>
            <a:pPr marL="342900" indent="-342900" algn="l">
              <a:buFont typeface="Arial" pitchFamily="34" charset="0"/>
              <a:buChar char="•"/>
            </a:pPr>
            <a:endParaRPr lang="en-US" sz="2400" dirty="0"/>
          </a:p>
        </p:txBody>
      </p:sp>
      <p:sp>
        <p:nvSpPr>
          <p:cNvPr id="3" name="Title 2"/>
          <p:cNvSpPr>
            <a:spLocks noGrp="1"/>
          </p:cNvSpPr>
          <p:nvPr>
            <p:ph type="title"/>
          </p:nvPr>
        </p:nvSpPr>
        <p:spPr>
          <a:xfrm>
            <a:off x="2362200" y="838200"/>
            <a:ext cx="4343400" cy="838200"/>
          </a:xfrm>
        </p:spPr>
        <p:txBody>
          <a:bodyPr>
            <a:normAutofit/>
          </a:bodyPr>
          <a:lstStyle/>
          <a:p>
            <a:r>
              <a:rPr lang="en-US" sz="2400" dirty="0" smtClean="0"/>
              <a:t>Advanced Symptoms</a:t>
            </a:r>
            <a:endParaRPr lang="en-US" sz="2400" dirty="0"/>
          </a:p>
        </p:txBody>
      </p:sp>
      <p:sp>
        <p:nvSpPr>
          <p:cNvPr id="4" name="TextBox 3"/>
          <p:cNvSpPr txBox="1"/>
          <p:nvPr/>
        </p:nvSpPr>
        <p:spPr>
          <a:xfrm>
            <a:off x="7543800" y="6476999"/>
            <a:ext cx="1329275" cy="307777"/>
          </a:xfrm>
          <a:prstGeom prst="rect">
            <a:avLst/>
          </a:prstGeom>
          <a:noFill/>
        </p:spPr>
        <p:txBody>
          <a:bodyPr wrap="none" rtlCol="0">
            <a:spAutoFit/>
          </a:bodyPr>
          <a:lstStyle/>
          <a:p>
            <a:pPr lvl="0"/>
            <a:r>
              <a:rPr lang="en-US" sz="1400" dirty="0">
                <a:solidFill>
                  <a:srgbClr val="FFFFFF"/>
                </a:solidFill>
              </a:rPr>
              <a:t>(Salisbury, 2006)</a:t>
            </a:r>
          </a:p>
        </p:txBody>
      </p:sp>
    </p:spTree>
    <p:extLst>
      <p:ext uri="{BB962C8B-B14F-4D97-AF65-F5344CB8AC3E}">
        <p14:creationId xmlns:p14="http://schemas.microsoft.com/office/powerpoint/2010/main" val="410165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1" y="2020824"/>
            <a:ext cx="3657599" cy="4005072"/>
          </a:xfrm>
        </p:spPr>
        <p:txBody>
          <a:bodyPr>
            <a:normAutofit/>
          </a:bodyPr>
          <a:lstStyle/>
          <a:p>
            <a:pPr marL="342900" indent="-342900" algn="l">
              <a:buFont typeface="Arial" pitchFamily="34" charset="0"/>
              <a:buChar char="•"/>
            </a:pPr>
            <a:r>
              <a:rPr lang="en-US" dirty="0" smtClean="0"/>
              <a:t>A diagnosis of Necrotizing fasciitis was made based on the symptoms</a:t>
            </a:r>
          </a:p>
          <a:p>
            <a:pPr marL="342900" indent="-342900" algn="l">
              <a:buFont typeface="Arial" pitchFamily="34" charset="0"/>
              <a:buChar char="•"/>
            </a:pPr>
            <a:endParaRPr lang="en-US" dirty="0" smtClean="0"/>
          </a:p>
          <a:p>
            <a:pPr marL="342900" indent="-342900" algn="l">
              <a:buFont typeface="Arial" pitchFamily="34" charset="0"/>
              <a:buChar char="•"/>
            </a:pPr>
            <a:endParaRPr lang="en-US" dirty="0" smtClean="0"/>
          </a:p>
          <a:p>
            <a:pPr marL="342900" indent="-342900" algn="l">
              <a:buFont typeface="Arial" pitchFamily="34" charset="0"/>
              <a:buChar char="•"/>
            </a:pPr>
            <a:r>
              <a:rPr lang="en-US" dirty="0" smtClean="0"/>
              <a:t>Salisbury was placed on a combination of antibiotics and surgeons began the debridement</a:t>
            </a:r>
          </a:p>
        </p:txBody>
      </p:sp>
      <p:sp>
        <p:nvSpPr>
          <p:cNvPr id="3" name="Title 2"/>
          <p:cNvSpPr>
            <a:spLocks noGrp="1"/>
          </p:cNvSpPr>
          <p:nvPr>
            <p:ph type="title"/>
          </p:nvPr>
        </p:nvSpPr>
        <p:spPr>
          <a:xfrm>
            <a:off x="2514600" y="838200"/>
            <a:ext cx="4191000" cy="838200"/>
          </a:xfrm>
        </p:spPr>
        <p:txBody>
          <a:bodyPr>
            <a:noAutofit/>
          </a:bodyPr>
          <a:lstStyle/>
          <a:p>
            <a:r>
              <a:rPr lang="en-US" sz="2400" dirty="0" smtClean="0"/>
              <a:t>Diagnosis and Treatment</a:t>
            </a:r>
            <a:endParaRPr lang="en-US" sz="2400" dirty="0"/>
          </a:p>
        </p:txBody>
      </p:sp>
      <p:pic>
        <p:nvPicPr>
          <p:cNvPr id="14" name="Content Placeholder 13"/>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rot="21377213">
            <a:off x="3900494" y="1991005"/>
            <a:ext cx="5136017" cy="3907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7315200" y="6324600"/>
            <a:ext cx="1329275" cy="307777"/>
          </a:xfrm>
          <a:prstGeom prst="rect">
            <a:avLst/>
          </a:prstGeom>
          <a:noFill/>
        </p:spPr>
        <p:txBody>
          <a:bodyPr wrap="none" rtlCol="0">
            <a:spAutoFit/>
          </a:bodyPr>
          <a:lstStyle/>
          <a:p>
            <a:pPr lvl="0"/>
            <a:r>
              <a:rPr lang="en-US" sz="1400" dirty="0">
                <a:solidFill>
                  <a:srgbClr val="FFFFFF"/>
                </a:solidFill>
              </a:rPr>
              <a:t>(Salisbury, 2006)</a:t>
            </a:r>
          </a:p>
        </p:txBody>
      </p:sp>
    </p:spTree>
    <p:extLst>
      <p:ext uri="{BB962C8B-B14F-4D97-AF65-F5344CB8AC3E}">
        <p14:creationId xmlns:p14="http://schemas.microsoft.com/office/powerpoint/2010/main" val="60458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5800" y="2057400"/>
            <a:ext cx="48006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normAutofit/>
          </a:bodyPr>
          <a:lstStyle/>
          <a:p>
            <a:r>
              <a:rPr lang="en-US" sz="2400" dirty="0" smtClean="0"/>
              <a:t>Treatment</a:t>
            </a:r>
            <a:endParaRPr lang="en-US" sz="2400"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0707" y="2057400"/>
            <a:ext cx="4388893" cy="3777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7696200" y="6477000"/>
            <a:ext cx="1329275" cy="307777"/>
          </a:xfrm>
          <a:prstGeom prst="rect">
            <a:avLst/>
          </a:prstGeom>
          <a:noFill/>
        </p:spPr>
        <p:txBody>
          <a:bodyPr wrap="none" rtlCol="0">
            <a:spAutoFit/>
          </a:bodyPr>
          <a:lstStyle/>
          <a:p>
            <a:pPr lvl="0"/>
            <a:r>
              <a:rPr lang="en-US" sz="1400" dirty="0">
                <a:solidFill>
                  <a:srgbClr val="FFFFFF"/>
                </a:solidFill>
              </a:rPr>
              <a:t>(Salisbury, 2006)</a:t>
            </a:r>
          </a:p>
        </p:txBody>
      </p:sp>
    </p:spTree>
    <p:extLst>
      <p:ext uri="{BB962C8B-B14F-4D97-AF65-F5344CB8AC3E}">
        <p14:creationId xmlns:p14="http://schemas.microsoft.com/office/powerpoint/2010/main" val="1765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5257" y="2133600"/>
            <a:ext cx="5588606" cy="3428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715000" y="1905000"/>
            <a:ext cx="3200499" cy="4290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p:txBody>
          <a:bodyPr/>
          <a:lstStyle/>
          <a:p>
            <a:r>
              <a:rPr lang="en-US" dirty="0" smtClean="0"/>
              <a:t>Grafting</a:t>
            </a:r>
            <a:endParaRPr lang="en-US" dirty="0"/>
          </a:p>
        </p:txBody>
      </p:sp>
    </p:spTree>
    <p:extLst>
      <p:ext uri="{BB962C8B-B14F-4D97-AF65-F5344CB8AC3E}">
        <p14:creationId xmlns:p14="http://schemas.microsoft.com/office/powerpoint/2010/main" val="26118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800" y="2133600"/>
            <a:ext cx="49784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410200" y="1752600"/>
            <a:ext cx="3133023" cy="4950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p:txBody>
          <a:bodyPr>
            <a:normAutofit/>
          </a:bodyPr>
          <a:lstStyle/>
          <a:p>
            <a:r>
              <a:rPr lang="en-US" sz="2400" dirty="0" smtClean="0"/>
              <a:t>Results</a:t>
            </a:r>
            <a:endParaRPr lang="en-US" sz="2400" dirty="0"/>
          </a:p>
        </p:txBody>
      </p:sp>
      <p:sp>
        <p:nvSpPr>
          <p:cNvPr id="7" name="TextBox 6"/>
          <p:cNvSpPr txBox="1"/>
          <p:nvPr/>
        </p:nvSpPr>
        <p:spPr>
          <a:xfrm>
            <a:off x="457200" y="6400800"/>
            <a:ext cx="1329275" cy="307777"/>
          </a:xfrm>
          <a:prstGeom prst="rect">
            <a:avLst/>
          </a:prstGeom>
          <a:noFill/>
        </p:spPr>
        <p:txBody>
          <a:bodyPr wrap="none" rtlCol="0">
            <a:spAutoFit/>
          </a:bodyPr>
          <a:lstStyle/>
          <a:p>
            <a:pPr lvl="0"/>
            <a:r>
              <a:rPr lang="en-US" sz="1400" dirty="0">
                <a:solidFill>
                  <a:srgbClr val="FFFFFF"/>
                </a:solidFill>
              </a:rPr>
              <a:t>(Salisbury, 2006)</a:t>
            </a:r>
          </a:p>
        </p:txBody>
      </p:sp>
    </p:spTree>
    <p:extLst>
      <p:ext uri="{BB962C8B-B14F-4D97-AF65-F5344CB8AC3E}">
        <p14:creationId xmlns:p14="http://schemas.microsoft.com/office/powerpoint/2010/main" val="246793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5400" y="1828800"/>
            <a:ext cx="6400800" cy="4813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7"/>
          <p:cNvSpPr>
            <a:spLocks noGrp="1"/>
          </p:cNvSpPr>
          <p:nvPr>
            <p:ph type="title"/>
          </p:nvPr>
        </p:nvSpPr>
        <p:spPr/>
        <p:txBody>
          <a:bodyPr/>
          <a:lstStyle/>
          <a:p>
            <a:r>
              <a:rPr lang="en-US" dirty="0" smtClean="0"/>
              <a:t>Pre- debridement</a:t>
            </a:r>
            <a:endParaRPr lang="en-US" dirty="0"/>
          </a:p>
        </p:txBody>
      </p:sp>
    </p:spTree>
    <p:extLst>
      <p:ext uri="{BB962C8B-B14F-4D97-AF65-F5344CB8AC3E}">
        <p14:creationId xmlns:p14="http://schemas.microsoft.com/office/powerpoint/2010/main" val="151281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style>
          <a:lnRef idx="3">
            <a:schemeClr val="lt1"/>
          </a:lnRef>
          <a:fillRef idx="1">
            <a:schemeClr val="accent6"/>
          </a:fillRef>
          <a:effectRef idx="1">
            <a:schemeClr val="accent6"/>
          </a:effectRef>
          <a:fontRef idx="minor">
            <a:schemeClr val="lt1"/>
          </a:fontRef>
        </p:style>
        <p:txBody>
          <a:bodyPr>
            <a:normAutofit/>
          </a:bodyPr>
          <a:lstStyle/>
          <a:p>
            <a:pPr algn="l"/>
            <a:endParaRPr lang="en-US" sz="2400" kern="1400" dirty="0" smtClean="0">
              <a:latin typeface="Times New Roman"/>
            </a:endParaRPr>
          </a:p>
          <a:p>
            <a:endParaRPr lang="en-US" sz="2400" kern="1400" dirty="0" smtClean="0">
              <a:latin typeface="Times New Roman"/>
            </a:endParaRPr>
          </a:p>
          <a:p>
            <a:pPr marL="342900" indent="-342900" algn="l">
              <a:buFont typeface="Arial" pitchFamily="34" charset="0"/>
              <a:buChar char="•"/>
            </a:pPr>
            <a:r>
              <a:rPr lang="en-US" sz="2400" kern="1400" dirty="0" smtClean="0">
                <a:latin typeface="Times New Roman"/>
              </a:rPr>
              <a:t>Necrotizing</a:t>
            </a:r>
            <a:r>
              <a:rPr lang="en-US" sz="2400" kern="1400" dirty="0" smtClean="0">
                <a:latin typeface="Times New Roman"/>
              </a:rPr>
              <a:t>: Causing or undergoing cell </a:t>
            </a:r>
            <a:r>
              <a:rPr lang="en-US" sz="2400" kern="1400" dirty="0" smtClean="0">
                <a:latin typeface="Times New Roman"/>
              </a:rPr>
              <a:t>death</a:t>
            </a:r>
          </a:p>
          <a:p>
            <a:endParaRPr lang="en-US" sz="2400" kern="1400" dirty="0">
              <a:latin typeface="Times New Roman"/>
            </a:endParaRPr>
          </a:p>
          <a:p>
            <a:endParaRPr lang="en-US" sz="2400" kern="1400" dirty="0" smtClean="0">
              <a:latin typeface="Times New Roman"/>
            </a:endParaRPr>
          </a:p>
          <a:p>
            <a:pPr marL="342900" indent="-342900" algn="l">
              <a:buFont typeface="Arial" pitchFamily="34" charset="0"/>
              <a:buChar char="•"/>
            </a:pPr>
            <a:r>
              <a:rPr lang="en-US" sz="2400" kern="1400" dirty="0" smtClean="0">
                <a:latin typeface="Times New Roman"/>
              </a:rPr>
              <a:t>Fasciitis: Inflammation of fascia </a:t>
            </a:r>
            <a:endParaRPr lang="en-US" sz="2400" kern="1400" dirty="0" smtClean="0">
              <a:latin typeface="Times New Roman"/>
            </a:endParaRPr>
          </a:p>
          <a:p>
            <a:endParaRPr lang="en-US" sz="2400" dirty="0"/>
          </a:p>
        </p:txBody>
      </p:sp>
      <p:sp>
        <p:nvSpPr>
          <p:cNvPr id="3" name="Title 2"/>
          <p:cNvSpPr>
            <a:spLocks noGrp="1"/>
          </p:cNvSpPr>
          <p:nvPr>
            <p:ph type="title"/>
          </p:nvPr>
        </p:nvSpPr>
        <p:spPr>
          <a:xfrm>
            <a:off x="2133600" y="685800"/>
            <a:ext cx="4724400" cy="1066800"/>
          </a:xfrm>
        </p:spPr>
        <p:txBody>
          <a:bodyPr>
            <a:normAutofit/>
          </a:bodyPr>
          <a:lstStyle/>
          <a:p>
            <a:r>
              <a:rPr lang="en-US" sz="2400" dirty="0" smtClean="0"/>
              <a:t>What is it?</a:t>
            </a:r>
            <a:endParaRPr lang="en-US" sz="2400" dirty="0"/>
          </a:p>
        </p:txBody>
      </p:sp>
      <p:sp>
        <p:nvSpPr>
          <p:cNvPr id="4" name="TextBox 3"/>
          <p:cNvSpPr txBox="1"/>
          <p:nvPr/>
        </p:nvSpPr>
        <p:spPr>
          <a:xfrm>
            <a:off x="6400800" y="6473643"/>
            <a:ext cx="2034596" cy="307777"/>
          </a:xfrm>
          <a:prstGeom prst="rect">
            <a:avLst/>
          </a:prstGeom>
          <a:noFill/>
        </p:spPr>
        <p:txBody>
          <a:bodyPr wrap="none" rtlCol="0">
            <a:spAutoFit/>
          </a:bodyPr>
          <a:lstStyle/>
          <a:p>
            <a:r>
              <a:rPr lang="en-US" sz="1400" dirty="0" smtClean="0"/>
              <a:t>(Medical dictionary, 2004) </a:t>
            </a:r>
            <a:endParaRPr lang="en-US" sz="1400" dirty="0"/>
          </a:p>
        </p:txBody>
      </p:sp>
    </p:spTree>
    <p:extLst>
      <p:ext uri="{BB962C8B-B14F-4D97-AF65-F5344CB8AC3E}">
        <p14:creationId xmlns:p14="http://schemas.microsoft.com/office/powerpoint/2010/main" val="324199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71600" y="1752600"/>
            <a:ext cx="6324600" cy="4945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r>
              <a:rPr lang="en-US" dirty="0" smtClean="0"/>
              <a:t>During first debridement</a:t>
            </a:r>
            <a:endParaRPr lang="en-US" dirty="0"/>
          </a:p>
        </p:txBody>
      </p:sp>
    </p:spTree>
    <p:extLst>
      <p:ext uri="{BB962C8B-B14F-4D97-AF65-F5344CB8AC3E}">
        <p14:creationId xmlns:p14="http://schemas.microsoft.com/office/powerpoint/2010/main" val="17821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71600" y="1600200"/>
            <a:ext cx="6324600" cy="5110278"/>
          </a:xfrm>
        </p:spPr>
      </p:pic>
      <p:sp>
        <p:nvSpPr>
          <p:cNvPr id="3" name="Title 2"/>
          <p:cNvSpPr>
            <a:spLocks noGrp="1"/>
          </p:cNvSpPr>
          <p:nvPr>
            <p:ph type="title"/>
          </p:nvPr>
        </p:nvSpPr>
        <p:spPr/>
        <p:txBody>
          <a:bodyPr/>
          <a:lstStyle/>
          <a:p>
            <a:r>
              <a:rPr lang="en-US" dirty="0" smtClean="0"/>
              <a:t>Final Skin graft</a:t>
            </a:r>
            <a:endParaRPr lang="en-US" dirty="0"/>
          </a:p>
        </p:txBody>
      </p:sp>
    </p:spTree>
    <p:extLst>
      <p:ext uri="{BB962C8B-B14F-4D97-AF65-F5344CB8AC3E}">
        <p14:creationId xmlns:p14="http://schemas.microsoft.com/office/powerpoint/2010/main" val="23635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38400" y="1600200"/>
            <a:ext cx="427588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9"/>
          <p:cNvSpPr>
            <a:spLocks noGrp="1"/>
          </p:cNvSpPr>
          <p:nvPr>
            <p:ph type="title"/>
          </p:nvPr>
        </p:nvSpPr>
        <p:spPr>
          <a:xfrm>
            <a:off x="2133600" y="457200"/>
            <a:ext cx="4876800" cy="990600"/>
          </a:xfrm>
        </p:spPr>
        <p:txBody>
          <a:bodyPr/>
          <a:lstStyle/>
          <a:p>
            <a:r>
              <a:rPr lang="en-US" sz="2400" dirty="0" smtClean="0"/>
              <a:t>One Final picture. . </a:t>
            </a:r>
            <a:r>
              <a:rPr lang="en-US" dirty="0" smtClean="0"/>
              <a:t>. </a:t>
            </a:r>
            <a:endParaRPr lang="en-US" dirty="0"/>
          </a:p>
        </p:txBody>
      </p:sp>
    </p:spTree>
    <p:extLst>
      <p:ext uri="{BB962C8B-B14F-4D97-AF65-F5344CB8AC3E}">
        <p14:creationId xmlns:p14="http://schemas.microsoft.com/office/powerpoint/2010/main" val="3499888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style>
          <a:lnRef idx="3">
            <a:schemeClr val="lt1"/>
          </a:lnRef>
          <a:fillRef idx="1">
            <a:schemeClr val="accent6"/>
          </a:fillRef>
          <a:effectRef idx="1">
            <a:schemeClr val="accent6"/>
          </a:effectRef>
          <a:fontRef idx="minor">
            <a:schemeClr val="lt1"/>
          </a:fontRef>
        </p:style>
        <p:txBody>
          <a:bodyPr/>
          <a:lstStyle/>
          <a:p>
            <a:pPr algn="l"/>
            <a:endParaRPr lang="en-US" dirty="0" smtClean="0"/>
          </a:p>
          <a:p>
            <a:pPr algn="l"/>
            <a:r>
              <a:rPr lang="en-US" dirty="0"/>
              <a:t> </a:t>
            </a:r>
            <a:r>
              <a:rPr lang="en-US" dirty="0" smtClean="0"/>
              <a:t>    Following </a:t>
            </a:r>
            <a:r>
              <a:rPr lang="en-US" dirty="0"/>
              <a:t>a small-bowel resection, a male client develops fever and anemia. The surface surrounding the surgical wound is warm to the touch and necrotizing fasciitis is suspected. Another manifestation that would </a:t>
            </a:r>
            <a:r>
              <a:rPr lang="en-US" u="sng" dirty="0"/>
              <a:t>most</a:t>
            </a:r>
            <a:r>
              <a:rPr lang="en-US" dirty="0"/>
              <a:t> suggest necrotizing fasciitis is</a:t>
            </a:r>
            <a:r>
              <a:rPr lang="en-US" dirty="0" smtClean="0"/>
              <a:t>:</a:t>
            </a:r>
          </a:p>
          <a:p>
            <a:pPr algn="l"/>
            <a:r>
              <a:rPr lang="en-US" dirty="0"/>
              <a:t/>
            </a:r>
            <a:br>
              <a:rPr lang="en-US" dirty="0"/>
            </a:br>
            <a:r>
              <a:rPr lang="en-US" dirty="0" smtClean="0"/>
              <a:t>A. Erythema</a:t>
            </a:r>
            <a:r>
              <a:rPr lang="en-US" dirty="0"/>
              <a:t>.</a:t>
            </a:r>
            <a:br>
              <a:rPr lang="en-US" dirty="0"/>
            </a:br>
            <a:r>
              <a:rPr lang="en-US" dirty="0" smtClean="0"/>
              <a:t>B. </a:t>
            </a:r>
            <a:r>
              <a:rPr lang="en-US" dirty="0"/>
              <a:t>L</a:t>
            </a:r>
            <a:r>
              <a:rPr lang="en-US" dirty="0" smtClean="0"/>
              <a:t>eukocytosis</a:t>
            </a:r>
            <a:r>
              <a:rPr lang="en-US" dirty="0"/>
              <a:t>.</a:t>
            </a:r>
            <a:br>
              <a:rPr lang="en-US" dirty="0"/>
            </a:br>
            <a:r>
              <a:rPr lang="en-US" dirty="0" smtClean="0"/>
              <a:t>C. Disproportionate pain</a:t>
            </a:r>
            <a:r>
              <a:rPr lang="en-US" dirty="0"/>
              <a:t>.</a:t>
            </a:r>
            <a:br>
              <a:rPr lang="en-US" dirty="0"/>
            </a:br>
            <a:r>
              <a:rPr lang="en-US" dirty="0" smtClean="0"/>
              <a:t>D. </a:t>
            </a:r>
            <a:r>
              <a:rPr lang="en-US" dirty="0"/>
              <a:t>S</a:t>
            </a:r>
            <a:r>
              <a:rPr lang="en-US" dirty="0" smtClean="0"/>
              <a:t>welling</a:t>
            </a:r>
            <a:r>
              <a:rPr lang="en-US" dirty="0"/>
              <a:t>.</a:t>
            </a:r>
          </a:p>
        </p:txBody>
      </p:sp>
      <p:sp>
        <p:nvSpPr>
          <p:cNvPr id="3" name="Title 2"/>
          <p:cNvSpPr>
            <a:spLocks noGrp="1"/>
          </p:cNvSpPr>
          <p:nvPr>
            <p:ph type="title"/>
          </p:nvPr>
        </p:nvSpPr>
        <p:spPr>
          <a:xfrm>
            <a:off x="2209800" y="609600"/>
            <a:ext cx="4572000" cy="1066800"/>
          </a:xfrm>
        </p:spPr>
        <p:txBody>
          <a:bodyPr>
            <a:normAutofit/>
          </a:bodyPr>
          <a:lstStyle/>
          <a:p>
            <a:r>
              <a:rPr lang="en-US" sz="2400" dirty="0" smtClean="0"/>
              <a:t>NCLEX question</a:t>
            </a:r>
            <a:endParaRPr lang="en-US" sz="2400" dirty="0"/>
          </a:p>
        </p:txBody>
      </p:sp>
    </p:spTree>
    <p:extLst>
      <p:ext uri="{BB962C8B-B14F-4D97-AF65-F5344CB8AC3E}">
        <p14:creationId xmlns:p14="http://schemas.microsoft.com/office/powerpoint/2010/main" val="99389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style>
          <a:lnRef idx="3">
            <a:schemeClr val="lt1"/>
          </a:lnRef>
          <a:fillRef idx="1">
            <a:schemeClr val="accent1"/>
          </a:fillRef>
          <a:effectRef idx="1">
            <a:schemeClr val="accent1"/>
          </a:effectRef>
          <a:fontRef idx="minor">
            <a:schemeClr val="lt1"/>
          </a:fontRef>
        </p:style>
        <p:txBody>
          <a:bodyPr/>
          <a:lstStyle/>
          <a:p>
            <a:pPr algn="l"/>
            <a:r>
              <a:rPr lang="en-US" b="1" dirty="0" smtClean="0"/>
              <a:t> </a:t>
            </a:r>
          </a:p>
          <a:p>
            <a:pPr algn="l"/>
            <a:r>
              <a:rPr lang="en-US" dirty="0" smtClean="0"/>
              <a:t>     An </a:t>
            </a:r>
            <a:r>
              <a:rPr lang="en-US" dirty="0"/>
              <a:t>ICU patient presented with an infection which lead to gangrene of the subcutaneous tissue and subsequent necrosis of more superficial layers. He was diagnosed with necrotizing fasciitis. What is the infectious cause of Type </a:t>
            </a:r>
            <a:r>
              <a:rPr lang="en-US" dirty="0" smtClean="0"/>
              <a:t>II </a:t>
            </a:r>
            <a:r>
              <a:rPr lang="en-US" dirty="0"/>
              <a:t>necrotizing fasciitis</a:t>
            </a:r>
            <a:r>
              <a:rPr lang="en-US" dirty="0" smtClean="0"/>
              <a:t>?</a:t>
            </a:r>
          </a:p>
          <a:p>
            <a:pPr algn="l"/>
            <a:endParaRPr lang="en-US" dirty="0"/>
          </a:p>
          <a:p>
            <a:pPr algn="l"/>
            <a:r>
              <a:rPr lang="en-US" dirty="0" smtClean="0"/>
              <a:t>A.  </a:t>
            </a:r>
            <a:r>
              <a:rPr lang="en-US" dirty="0" err="1" smtClean="0"/>
              <a:t>Polymicrobial</a:t>
            </a:r>
            <a:endParaRPr lang="en-US" dirty="0"/>
          </a:p>
          <a:p>
            <a:pPr algn="l"/>
            <a:r>
              <a:rPr lang="en-US" dirty="0" smtClean="0"/>
              <a:t>B.  Beta-hemolytic </a:t>
            </a:r>
            <a:r>
              <a:rPr lang="en-US" dirty="0"/>
              <a:t>Streptococcus</a:t>
            </a:r>
          </a:p>
          <a:p>
            <a:pPr algn="l"/>
            <a:r>
              <a:rPr lang="en-US" dirty="0" smtClean="0"/>
              <a:t>C.  Staphylococcal </a:t>
            </a:r>
            <a:r>
              <a:rPr lang="en-US" dirty="0" err="1" smtClean="0"/>
              <a:t>aureus</a:t>
            </a:r>
            <a:endParaRPr lang="en-US" dirty="0" smtClean="0"/>
          </a:p>
          <a:p>
            <a:pPr algn="l"/>
            <a:r>
              <a:rPr lang="en-US" dirty="0" smtClean="0"/>
              <a:t>D.  Viral</a:t>
            </a:r>
            <a:endParaRPr lang="en-US" dirty="0"/>
          </a:p>
          <a:p>
            <a:endParaRPr lang="en-US" dirty="0"/>
          </a:p>
        </p:txBody>
      </p:sp>
      <p:sp>
        <p:nvSpPr>
          <p:cNvPr id="3" name="Title 2"/>
          <p:cNvSpPr>
            <a:spLocks noGrp="1"/>
          </p:cNvSpPr>
          <p:nvPr>
            <p:ph type="title"/>
          </p:nvPr>
        </p:nvSpPr>
        <p:spPr>
          <a:xfrm>
            <a:off x="2209800" y="609600"/>
            <a:ext cx="4572000" cy="1066800"/>
          </a:xfrm>
        </p:spPr>
        <p:txBody>
          <a:bodyPr>
            <a:normAutofit/>
          </a:bodyPr>
          <a:lstStyle/>
          <a:p>
            <a:r>
              <a:rPr lang="en-US" sz="2400" dirty="0" smtClean="0"/>
              <a:t>NCLEX Question</a:t>
            </a:r>
            <a:endParaRPr lang="en-US" sz="2400" dirty="0"/>
          </a:p>
        </p:txBody>
      </p:sp>
    </p:spTree>
    <p:extLst>
      <p:ext uri="{BB962C8B-B14F-4D97-AF65-F5344CB8AC3E}">
        <p14:creationId xmlns:p14="http://schemas.microsoft.com/office/powerpoint/2010/main" val="13418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229600" cy="4343400"/>
          </a:xfrm>
        </p:spPr>
        <p:txBody>
          <a:bodyPr>
            <a:normAutofit lnSpcReduction="10000"/>
          </a:bodyPr>
          <a:lstStyle/>
          <a:p>
            <a:pPr algn="l"/>
            <a:r>
              <a:rPr lang="en-US" sz="1800" dirty="0" smtClean="0"/>
              <a:t>Bower</a:t>
            </a:r>
            <a:r>
              <a:rPr lang="en-US" sz="1800" dirty="0"/>
              <a:t>, M. G. (2007). Confronting the "flesh-eating" infection. Nursing, 37(6), </a:t>
            </a:r>
            <a:r>
              <a:rPr lang="en-US" sz="1800" dirty="0" smtClean="0"/>
              <a:t>48hn1- </a:t>
            </a:r>
          </a:p>
          <a:p>
            <a:pPr algn="l"/>
            <a:r>
              <a:rPr lang="en-US" sz="1800" dirty="0"/>
              <a:t> </a:t>
            </a:r>
            <a:r>
              <a:rPr lang="en-US" sz="1800" dirty="0" smtClean="0"/>
              <a:t>    48hn4</a:t>
            </a:r>
            <a:r>
              <a:rPr lang="en-US" sz="1800" dirty="0"/>
              <a:t>. Retrieved October 18, 2011  from </a:t>
            </a:r>
            <a:r>
              <a:rPr lang="en-US" sz="1800" dirty="0" err="1"/>
              <a:t>EBSCOhost</a:t>
            </a:r>
            <a:r>
              <a:rPr lang="en-US" sz="1800" dirty="0"/>
              <a:t> </a:t>
            </a:r>
            <a:r>
              <a:rPr lang="en-US" sz="1800" dirty="0" smtClean="0"/>
              <a:t>http</a:t>
            </a:r>
            <a:r>
              <a:rPr lang="en-US" sz="1800" dirty="0"/>
              <a:t>://</a:t>
            </a:r>
            <a:r>
              <a:rPr lang="en-US" sz="1800" dirty="0" smtClean="0"/>
              <a:t>web.ebscohost.com</a:t>
            </a:r>
          </a:p>
          <a:p>
            <a:pPr algn="l"/>
            <a:endParaRPr lang="en-US" sz="1800" dirty="0" smtClean="0"/>
          </a:p>
          <a:p>
            <a:pPr algn="l"/>
            <a:r>
              <a:rPr lang="en-US" sz="1800" dirty="0" smtClean="0"/>
              <a:t>Medical dictionary- </a:t>
            </a:r>
            <a:r>
              <a:rPr lang="en-US" sz="1800" dirty="0"/>
              <a:t>by the Free Online </a:t>
            </a:r>
            <a:r>
              <a:rPr lang="en-US" sz="1800" dirty="0" smtClean="0"/>
              <a:t>Medical Dictionary</a:t>
            </a:r>
            <a:r>
              <a:rPr lang="en-US" sz="1800" dirty="0"/>
              <a:t>, Thesaurus and </a:t>
            </a:r>
            <a:endParaRPr lang="en-US" sz="1800" dirty="0" smtClean="0"/>
          </a:p>
          <a:p>
            <a:pPr algn="l"/>
            <a:r>
              <a:rPr lang="en-US" sz="1800" dirty="0"/>
              <a:t> </a:t>
            </a:r>
            <a:r>
              <a:rPr lang="en-US" sz="1800" dirty="0" smtClean="0"/>
              <a:t>     Encyclopedia</a:t>
            </a:r>
            <a:r>
              <a:rPr lang="en-US" sz="1800" dirty="0"/>
              <a:t>.." </a:t>
            </a:r>
            <a:r>
              <a:rPr lang="en-US" sz="1800" i="1" dirty="0"/>
              <a:t>Medical Dictionary</a:t>
            </a:r>
            <a:r>
              <a:rPr lang="en-US" sz="1800" dirty="0" smtClean="0"/>
              <a:t>. </a:t>
            </a:r>
            <a:r>
              <a:rPr lang="en-US" sz="1800" dirty="0"/>
              <a:t>1 Nov. 2011. </a:t>
            </a:r>
            <a:endParaRPr lang="en-US" sz="1800" dirty="0" smtClean="0"/>
          </a:p>
          <a:p>
            <a:pPr algn="l"/>
            <a:r>
              <a:rPr lang="en-US" sz="1800" dirty="0"/>
              <a:t> </a:t>
            </a:r>
            <a:r>
              <a:rPr lang="en-US" sz="1800" dirty="0" smtClean="0"/>
              <a:t>    &lt;</a:t>
            </a:r>
            <a:r>
              <a:rPr lang="en-US" sz="1800" dirty="0"/>
              <a:t>http://</a:t>
            </a:r>
            <a:r>
              <a:rPr lang="en-US" sz="1800" dirty="0" smtClean="0"/>
              <a:t>medical-dictionary.thefreedictionary.com/fasciitis&gt;</a:t>
            </a:r>
          </a:p>
          <a:p>
            <a:pPr algn="l"/>
            <a:endParaRPr lang="en-US" sz="1800" dirty="0"/>
          </a:p>
          <a:p>
            <a:pPr algn="l"/>
            <a:r>
              <a:rPr lang="en-US" sz="1800" dirty="0"/>
              <a:t>Falk, </a:t>
            </a:r>
            <a:r>
              <a:rPr lang="en-US" sz="1800" dirty="0" err="1"/>
              <a:t>Peter.“Flesh</a:t>
            </a:r>
            <a:r>
              <a:rPr lang="en-US" sz="1800" dirty="0"/>
              <a:t> Eating Bacteria” bioweb.uwlax.edu </a:t>
            </a:r>
            <a:r>
              <a:rPr lang="en-US" sz="1800" dirty="0" smtClean="0"/>
              <a:t> 2007.16 </a:t>
            </a:r>
            <a:r>
              <a:rPr lang="en-US" sz="1800" dirty="0"/>
              <a:t>Sept. </a:t>
            </a:r>
            <a:r>
              <a:rPr lang="en-US" sz="1800" dirty="0" smtClean="0"/>
              <a:t>2010 </a:t>
            </a:r>
          </a:p>
          <a:p>
            <a:pPr algn="l"/>
            <a:r>
              <a:rPr lang="en-US" sz="1800" dirty="0"/>
              <a:t> </a:t>
            </a:r>
            <a:r>
              <a:rPr lang="en-US" sz="1800" dirty="0" smtClean="0"/>
              <a:t>    &lt;http</a:t>
            </a:r>
            <a:r>
              <a:rPr lang="en-US" sz="1800" dirty="0"/>
              <a:t>://bioweb.uwlax.edu/bio203/s2007/falk_pete</a:t>
            </a:r>
            <a:r>
              <a:rPr lang="en-US" sz="1800" dirty="0" smtClean="0"/>
              <a:t>/&gt;</a:t>
            </a:r>
          </a:p>
          <a:p>
            <a:pPr algn="l"/>
            <a:endParaRPr lang="en-US" sz="1800" dirty="0"/>
          </a:p>
          <a:p>
            <a:pPr algn="l"/>
            <a:r>
              <a:rPr lang="en-US" sz="1800" dirty="0"/>
              <a:t>Hu, A. (2002). When Good Bacteria Go Bad- Case of Necrotizing Fasciitis. Journal </a:t>
            </a:r>
            <a:r>
              <a:rPr lang="en-US" sz="1800" dirty="0" smtClean="0"/>
              <a:t> </a:t>
            </a:r>
          </a:p>
          <a:p>
            <a:pPr algn="l"/>
            <a:r>
              <a:rPr lang="en-US" sz="1800" dirty="0"/>
              <a:t> </a:t>
            </a:r>
            <a:r>
              <a:rPr lang="en-US" sz="1800" dirty="0" smtClean="0"/>
              <a:t>    of </a:t>
            </a:r>
            <a:r>
              <a:rPr lang="en-US" sz="1800" dirty="0"/>
              <a:t>Young Investigators, 5(8). Retrieved October 15, 2011, from </a:t>
            </a:r>
            <a:r>
              <a:rPr lang="en-US" sz="1800" dirty="0" smtClean="0"/>
              <a:t> </a:t>
            </a:r>
          </a:p>
          <a:p>
            <a:pPr algn="l"/>
            <a:r>
              <a:rPr lang="en-US" sz="1800" dirty="0"/>
              <a:t> </a:t>
            </a:r>
            <a:r>
              <a:rPr lang="en-US" sz="1800" dirty="0" smtClean="0"/>
              <a:t>    http</a:t>
            </a:r>
            <a:r>
              <a:rPr lang="en-US" sz="1800" dirty="0"/>
              <a:t>://www.jyi.org/volumes/volume5/issue8/features/hu.html</a:t>
            </a:r>
            <a:endParaRPr lang="en-US" sz="1800" dirty="0" smtClean="0"/>
          </a:p>
          <a:p>
            <a:pPr algn="l"/>
            <a:endParaRPr lang="en-US" sz="1800" dirty="0"/>
          </a:p>
        </p:txBody>
      </p:sp>
      <p:sp>
        <p:nvSpPr>
          <p:cNvPr id="3" name="Title 2"/>
          <p:cNvSpPr>
            <a:spLocks noGrp="1"/>
          </p:cNvSpPr>
          <p:nvPr>
            <p:ph type="title"/>
          </p:nvPr>
        </p:nvSpPr>
        <p:spPr/>
        <p:txBody>
          <a:bodyPr>
            <a:normAutofit/>
          </a:bodyPr>
          <a:lstStyle/>
          <a:p>
            <a:r>
              <a:rPr lang="en-US" sz="2400" dirty="0" smtClean="0"/>
              <a:t>References</a:t>
            </a:r>
            <a:endParaRPr lang="en-US" sz="2400" dirty="0"/>
          </a:p>
        </p:txBody>
      </p:sp>
    </p:spTree>
    <p:extLst>
      <p:ext uri="{BB962C8B-B14F-4D97-AF65-F5344CB8AC3E}">
        <p14:creationId xmlns:p14="http://schemas.microsoft.com/office/powerpoint/2010/main" val="59928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905000"/>
            <a:ext cx="8610600" cy="4572000"/>
          </a:xfrm>
        </p:spPr>
        <p:txBody>
          <a:bodyPr>
            <a:normAutofit/>
          </a:bodyPr>
          <a:lstStyle/>
          <a:p>
            <a:pPr algn="l"/>
            <a:r>
              <a:rPr lang="en-US" sz="1700" dirty="0" err="1"/>
              <a:t>Kessenich</a:t>
            </a:r>
            <a:r>
              <a:rPr lang="en-US" sz="1700" dirty="0"/>
              <a:t>, C. (2004). Necrotizing Fasciitis; Understanding the deadly results of the </a:t>
            </a:r>
            <a:r>
              <a:rPr lang="en-US" sz="1700" dirty="0" smtClean="0"/>
              <a:t>uncommon </a:t>
            </a:r>
            <a:r>
              <a:rPr lang="en-US" sz="1700" dirty="0" smtClean="0"/>
              <a:t> </a:t>
            </a:r>
          </a:p>
          <a:p>
            <a:pPr algn="l"/>
            <a:r>
              <a:rPr lang="en-US" sz="1700" dirty="0"/>
              <a:t> </a:t>
            </a:r>
            <a:r>
              <a:rPr lang="en-US" sz="1700" dirty="0" smtClean="0"/>
              <a:t>    </a:t>
            </a:r>
            <a:r>
              <a:rPr lang="en-US" sz="1700" dirty="0" smtClean="0"/>
              <a:t>'flesh-eating </a:t>
            </a:r>
            <a:r>
              <a:rPr lang="en-US" sz="1700" dirty="0"/>
              <a:t>bacteria'. American Journal of Nursing, 9(104), </a:t>
            </a:r>
            <a:r>
              <a:rPr lang="en-US" sz="1700" dirty="0" smtClean="0"/>
              <a:t>51-55. Retrieved </a:t>
            </a:r>
            <a:r>
              <a:rPr lang="en-US" sz="1700" dirty="0"/>
              <a:t>October 18, </a:t>
            </a:r>
            <a:endParaRPr lang="en-US" sz="1700" dirty="0" smtClean="0"/>
          </a:p>
          <a:p>
            <a:pPr algn="l"/>
            <a:r>
              <a:rPr lang="en-US" sz="1700" dirty="0"/>
              <a:t> </a:t>
            </a:r>
            <a:r>
              <a:rPr lang="en-US" sz="1700" dirty="0" smtClean="0"/>
              <a:t>    </a:t>
            </a:r>
            <a:r>
              <a:rPr lang="en-US" sz="1700" dirty="0" smtClean="0"/>
              <a:t>2011</a:t>
            </a:r>
            <a:r>
              <a:rPr lang="en-US" sz="1700" dirty="0"/>
              <a:t>, from </a:t>
            </a:r>
            <a:r>
              <a:rPr lang="en-US" sz="1700" dirty="0" smtClean="0"/>
              <a:t>the </a:t>
            </a:r>
            <a:r>
              <a:rPr lang="en-US" sz="1700" dirty="0" smtClean="0"/>
              <a:t>Academic </a:t>
            </a:r>
            <a:r>
              <a:rPr lang="en-US" sz="1700" dirty="0"/>
              <a:t>Search Premier </a:t>
            </a:r>
            <a:r>
              <a:rPr lang="en-US" sz="1700" dirty="0" smtClean="0"/>
              <a:t>Database. http</a:t>
            </a:r>
            <a:r>
              <a:rPr lang="en-US" sz="1700" dirty="0"/>
              <a:t>://</a:t>
            </a:r>
            <a:r>
              <a:rPr lang="en-US" sz="1700" dirty="0" smtClean="0"/>
              <a:t>web.ebscohost.com/ehost/search</a:t>
            </a:r>
          </a:p>
          <a:p>
            <a:pPr algn="l"/>
            <a:endParaRPr lang="en-US" sz="1700" dirty="0"/>
          </a:p>
          <a:p>
            <a:pPr algn="l"/>
            <a:r>
              <a:rPr lang="en-US" sz="1600" dirty="0"/>
              <a:t>Medical dictionary- by the Free Online Medical Dictionary, Thesaurus and </a:t>
            </a:r>
          </a:p>
          <a:p>
            <a:pPr algn="l"/>
            <a:r>
              <a:rPr lang="en-US" sz="1600" dirty="0"/>
              <a:t>      Encyclopedia.." </a:t>
            </a:r>
            <a:r>
              <a:rPr lang="en-US" sz="1600" i="1" dirty="0"/>
              <a:t>Medical Dictionary</a:t>
            </a:r>
            <a:r>
              <a:rPr lang="en-US" sz="1600" dirty="0"/>
              <a:t>. 1 Nov. 2011. </a:t>
            </a:r>
          </a:p>
          <a:p>
            <a:pPr algn="l"/>
            <a:r>
              <a:rPr lang="en-US" sz="1600" dirty="0"/>
              <a:t>     &lt;http://medical-dictionary.thefreedictionary.com/fasciitis&gt;</a:t>
            </a:r>
          </a:p>
          <a:p>
            <a:pPr algn="l"/>
            <a:endParaRPr lang="en-US" sz="1700" dirty="0"/>
          </a:p>
          <a:p>
            <a:pPr algn="l"/>
            <a:r>
              <a:rPr lang="en-US" sz="1700" dirty="0"/>
              <a:t>NCLEX Reviewers NCLEX Practice Test for Skin and Integumentary Diseases Part 2 </a:t>
            </a:r>
            <a:r>
              <a:rPr lang="en-US" sz="1700" dirty="0" smtClean="0"/>
              <a:t>– </a:t>
            </a:r>
          </a:p>
          <a:p>
            <a:pPr algn="l"/>
            <a:r>
              <a:rPr lang="en-US" sz="1700" dirty="0"/>
              <a:t> </a:t>
            </a:r>
            <a:r>
              <a:rPr lang="en-US" sz="1700" dirty="0" smtClean="0"/>
              <a:t>    </a:t>
            </a:r>
            <a:r>
              <a:rPr lang="en-US" sz="1700" dirty="0" smtClean="0"/>
              <a:t>NCLEX </a:t>
            </a:r>
            <a:r>
              <a:rPr lang="en-US" sz="1700" dirty="0" err="1" smtClean="0"/>
              <a:t>Reviewers.</a:t>
            </a:r>
            <a:r>
              <a:rPr lang="en-US" sz="1700" i="1" dirty="0" err="1" smtClean="0"/>
              <a:t>NCLEX</a:t>
            </a:r>
            <a:r>
              <a:rPr lang="en-US" sz="1700" i="1" dirty="0" smtClean="0"/>
              <a:t> </a:t>
            </a:r>
            <a:r>
              <a:rPr lang="en-US" sz="1700" i="1" dirty="0"/>
              <a:t>Reviewers</a:t>
            </a:r>
            <a:r>
              <a:rPr lang="en-US" sz="1700" dirty="0"/>
              <a:t>. Retrieved Oct. 18, 2011, from </a:t>
            </a:r>
            <a:endParaRPr lang="en-US" sz="1700" dirty="0" smtClean="0"/>
          </a:p>
          <a:p>
            <a:pPr algn="l"/>
            <a:r>
              <a:rPr lang="en-US" sz="1700" dirty="0"/>
              <a:t> </a:t>
            </a:r>
            <a:r>
              <a:rPr lang="en-US" sz="1700" dirty="0" smtClean="0"/>
              <a:t>    </a:t>
            </a:r>
            <a:r>
              <a:rPr lang="en-US" sz="1700" dirty="0" smtClean="0"/>
              <a:t>http</a:t>
            </a:r>
            <a:r>
              <a:rPr lang="en-US" sz="1700" dirty="0"/>
              <a:t>://</a:t>
            </a:r>
            <a:r>
              <a:rPr lang="en-US" sz="1700" dirty="0" smtClean="0"/>
              <a:t>nclexreviewers.com/nclex- review/integumentary-diseases/</a:t>
            </a:r>
            <a:r>
              <a:rPr lang="en-US" sz="1700" dirty="0" err="1" smtClean="0"/>
              <a:t>nclex</a:t>
            </a:r>
            <a:r>
              <a:rPr lang="en-US" sz="1700" dirty="0" smtClean="0"/>
              <a:t>-practice-test-for-</a:t>
            </a:r>
          </a:p>
          <a:p>
            <a:pPr algn="l"/>
            <a:r>
              <a:rPr lang="en-US" sz="1700" dirty="0"/>
              <a:t> </a:t>
            </a:r>
            <a:r>
              <a:rPr lang="en-US" sz="1700" dirty="0" smtClean="0"/>
              <a:t>    </a:t>
            </a:r>
            <a:r>
              <a:rPr lang="en-US" sz="1700" dirty="0" smtClean="0"/>
              <a:t>skin-and-integumentary-diseases-part-2.html </a:t>
            </a:r>
            <a:endParaRPr lang="en-US" sz="1700" dirty="0"/>
          </a:p>
          <a:p>
            <a:pPr algn="l"/>
            <a:endParaRPr lang="en-US" sz="1700" dirty="0"/>
          </a:p>
          <a:p>
            <a:pPr algn="l"/>
            <a:endParaRPr lang="en-US" sz="1600" dirty="0"/>
          </a:p>
        </p:txBody>
      </p:sp>
      <p:sp>
        <p:nvSpPr>
          <p:cNvPr id="3" name="Title 2"/>
          <p:cNvSpPr>
            <a:spLocks noGrp="1"/>
          </p:cNvSpPr>
          <p:nvPr>
            <p:ph type="title"/>
          </p:nvPr>
        </p:nvSpPr>
        <p:spPr/>
        <p:txBody>
          <a:bodyPr>
            <a:normAutofit/>
          </a:bodyPr>
          <a:lstStyle/>
          <a:p>
            <a:r>
              <a:rPr lang="en-US" sz="2400" dirty="0" smtClean="0"/>
              <a:t>References </a:t>
            </a:r>
            <a:endParaRPr lang="en-US" sz="2400" dirty="0"/>
          </a:p>
        </p:txBody>
      </p:sp>
    </p:spTree>
    <p:extLst>
      <p:ext uri="{BB962C8B-B14F-4D97-AF65-F5344CB8AC3E}">
        <p14:creationId xmlns:p14="http://schemas.microsoft.com/office/powerpoint/2010/main" val="258024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2020824"/>
            <a:ext cx="8686800" cy="4456176"/>
          </a:xfrm>
        </p:spPr>
        <p:txBody>
          <a:bodyPr>
            <a:normAutofit fontScale="92500" lnSpcReduction="10000"/>
          </a:bodyPr>
          <a:lstStyle/>
          <a:p>
            <a:pPr algn="l"/>
            <a:r>
              <a:rPr lang="en-US" dirty="0"/>
              <a:t>Salisbury, Vance. “Over Coming Necrotizing Fasciitis.” </a:t>
            </a:r>
            <a:r>
              <a:rPr lang="en-US" u="sng" dirty="0"/>
              <a:t>flesheatingbacteria.net</a:t>
            </a:r>
            <a:r>
              <a:rPr lang="en-US" dirty="0"/>
              <a:t> </a:t>
            </a:r>
            <a:endParaRPr lang="en-US" dirty="0" smtClean="0"/>
          </a:p>
          <a:p>
            <a:pPr algn="l"/>
            <a:r>
              <a:rPr lang="en-US" dirty="0"/>
              <a:t> </a:t>
            </a:r>
            <a:r>
              <a:rPr lang="en-US" dirty="0" smtClean="0"/>
              <a:t>    2006</a:t>
            </a:r>
            <a:r>
              <a:rPr lang="en-US" dirty="0"/>
              <a:t>. 15 Oct. 15 2011&lt;http://www.flesheatingbacteria.net/index.htm&gt; </a:t>
            </a:r>
            <a:endParaRPr lang="en-US" dirty="0" smtClean="0"/>
          </a:p>
          <a:p>
            <a:pPr algn="l"/>
            <a:endParaRPr lang="en-US" dirty="0"/>
          </a:p>
          <a:p>
            <a:pPr algn="l"/>
            <a:r>
              <a:rPr lang="en-US" dirty="0"/>
              <a:t>Snow, M. (2008). Necrotizing Fasciitis: Threatening life and limb. Nursing, 38(11), 23. </a:t>
            </a:r>
          </a:p>
          <a:p>
            <a:pPr algn="l"/>
            <a:r>
              <a:rPr lang="en-US" dirty="0"/>
              <a:t>     Retrieved October 18, 2011, from the Academic Search Premier database.   </a:t>
            </a:r>
          </a:p>
          <a:p>
            <a:pPr algn="l"/>
            <a:r>
              <a:rPr lang="en-US" dirty="0"/>
              <a:t>     http://web.ebscohost.com/ehost/search/advanced?sid=4e011f5a-d47a-4e39-b2de-</a:t>
            </a:r>
          </a:p>
          <a:p>
            <a:pPr algn="l"/>
            <a:r>
              <a:rPr lang="en-US" dirty="0"/>
              <a:t>     349da8179e8a%40sessionmgr13&amp;vid=1&amp;hid=13</a:t>
            </a:r>
          </a:p>
          <a:p>
            <a:pPr algn="l"/>
            <a:endParaRPr lang="en-US" dirty="0"/>
          </a:p>
          <a:p>
            <a:pPr algn="l"/>
            <a:r>
              <a:rPr lang="en-US" dirty="0"/>
              <a:t>“ What is NF?” </a:t>
            </a:r>
            <a:r>
              <a:rPr lang="en-US" u="sng" dirty="0"/>
              <a:t>www.nnff.org </a:t>
            </a:r>
            <a:r>
              <a:rPr lang="en-US" dirty="0"/>
              <a:t>17Aug. 2003. National Necrotizing Fasciitis </a:t>
            </a:r>
            <a:endParaRPr lang="en-US" dirty="0" smtClean="0"/>
          </a:p>
          <a:p>
            <a:pPr algn="l"/>
            <a:r>
              <a:rPr lang="en-US" dirty="0"/>
              <a:t> </a:t>
            </a:r>
            <a:r>
              <a:rPr lang="en-US" dirty="0" smtClean="0"/>
              <a:t>    foundation.15  </a:t>
            </a:r>
            <a:r>
              <a:rPr lang="en-US" dirty="0"/>
              <a:t>Oct. 15 2011 &lt;http://www.nnff.org/nnff_what.htm&gt;.</a:t>
            </a:r>
          </a:p>
          <a:p>
            <a:pPr algn="l"/>
            <a:endParaRPr lang="en-US" dirty="0"/>
          </a:p>
          <a:p>
            <a:pPr algn="l"/>
            <a:r>
              <a:rPr lang="en-US" dirty="0"/>
              <a:t>Wound Care &amp; Healing. (</a:t>
            </a:r>
            <a:r>
              <a:rPr lang="en-US" dirty="0" err="1"/>
              <a:t>n.d.</a:t>
            </a:r>
            <a:r>
              <a:rPr lang="en-US" dirty="0"/>
              <a:t>). </a:t>
            </a:r>
            <a:r>
              <a:rPr lang="en-US" i="1" dirty="0"/>
              <a:t>Medical Student LC</a:t>
            </a:r>
            <a:r>
              <a:rPr lang="en-US" dirty="0"/>
              <a:t>. Retrieved Nov. 1, 2011, </a:t>
            </a:r>
            <a:endParaRPr lang="en-US" dirty="0" smtClean="0"/>
          </a:p>
          <a:p>
            <a:pPr algn="l"/>
            <a:r>
              <a:rPr lang="en-US" dirty="0"/>
              <a:t> </a:t>
            </a:r>
            <a:r>
              <a:rPr lang="en-US" dirty="0" smtClean="0"/>
              <a:t>    from </a:t>
            </a:r>
            <a:r>
              <a:rPr lang="en-US" dirty="0"/>
              <a:t>http://www.medstudentlc.com/quiz.php?id=52 </a:t>
            </a:r>
          </a:p>
        </p:txBody>
      </p:sp>
      <p:sp>
        <p:nvSpPr>
          <p:cNvPr id="3" name="Title 2"/>
          <p:cNvSpPr>
            <a:spLocks noGrp="1"/>
          </p:cNvSpPr>
          <p:nvPr>
            <p:ph type="title"/>
          </p:nvPr>
        </p:nvSpPr>
        <p:spPr>
          <a:xfrm>
            <a:off x="2362200" y="838200"/>
            <a:ext cx="4343400" cy="838200"/>
          </a:xfrm>
        </p:spPr>
        <p:txBody>
          <a:bodyPr>
            <a:normAutofit/>
          </a:bodyPr>
          <a:lstStyle/>
          <a:p>
            <a:r>
              <a:rPr lang="en-US" sz="2400" dirty="0" smtClean="0"/>
              <a:t>References</a:t>
            </a:r>
            <a:endParaRPr lang="en-US" sz="2400" dirty="0"/>
          </a:p>
        </p:txBody>
      </p:sp>
    </p:spTree>
    <p:extLst>
      <p:ext uri="{BB962C8B-B14F-4D97-AF65-F5344CB8AC3E}">
        <p14:creationId xmlns:p14="http://schemas.microsoft.com/office/powerpoint/2010/main" val="157844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1981101"/>
            <a:ext cx="2209800" cy="3049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Content Placeholder 1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807200" y="1974511"/>
            <a:ext cx="2151063" cy="3062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Placeholder 5"/>
          <p:cNvSpPr>
            <a:spLocks noGrp="1"/>
          </p:cNvSpPr>
          <p:nvPr>
            <p:ph type="body" sz="half" idx="2"/>
          </p:nvPr>
        </p:nvSpPr>
        <p:spPr>
          <a:xfrm>
            <a:off x="-457200" y="5029200"/>
            <a:ext cx="3442446" cy="658368"/>
          </a:xfrm>
        </p:spPr>
        <p:txBody>
          <a:bodyPr>
            <a:normAutofit fontScale="92500" lnSpcReduction="10000"/>
          </a:bodyPr>
          <a:lstStyle/>
          <a:p>
            <a:r>
              <a:rPr lang="en-US" dirty="0" smtClean="0">
                <a:solidFill>
                  <a:schemeClr val="tx2">
                    <a:lumMod val="60000"/>
                    <a:lumOff val="40000"/>
                  </a:schemeClr>
                </a:solidFill>
              </a:rPr>
              <a:t>Hippocrates </a:t>
            </a:r>
          </a:p>
          <a:p>
            <a:r>
              <a:rPr lang="en-US" dirty="0" smtClean="0">
                <a:solidFill>
                  <a:schemeClr val="tx2">
                    <a:lumMod val="40000"/>
                    <a:lumOff val="60000"/>
                  </a:schemeClr>
                </a:solidFill>
              </a:rPr>
              <a:t>5</a:t>
            </a:r>
            <a:r>
              <a:rPr lang="en-US" baseline="30000" dirty="0" smtClean="0">
                <a:solidFill>
                  <a:schemeClr val="tx2">
                    <a:lumMod val="40000"/>
                    <a:lumOff val="60000"/>
                  </a:schemeClr>
                </a:solidFill>
              </a:rPr>
              <a:t>th</a:t>
            </a:r>
            <a:r>
              <a:rPr lang="en-US" dirty="0" smtClean="0">
                <a:solidFill>
                  <a:schemeClr val="tx2">
                    <a:lumMod val="40000"/>
                    <a:lumOff val="60000"/>
                  </a:schemeClr>
                </a:solidFill>
              </a:rPr>
              <a:t> Century BC</a:t>
            </a:r>
          </a:p>
        </p:txBody>
      </p:sp>
      <p:sp>
        <p:nvSpPr>
          <p:cNvPr id="7" name="Text Placeholder 6"/>
          <p:cNvSpPr>
            <a:spLocks noGrp="1"/>
          </p:cNvSpPr>
          <p:nvPr>
            <p:ph type="body" sz="half" idx="15"/>
          </p:nvPr>
        </p:nvSpPr>
        <p:spPr>
          <a:xfrm>
            <a:off x="6172200" y="5029200"/>
            <a:ext cx="3447288" cy="658368"/>
          </a:xfrm>
        </p:spPr>
        <p:txBody>
          <a:bodyPr>
            <a:normAutofit fontScale="92500" lnSpcReduction="10000"/>
          </a:bodyPr>
          <a:lstStyle/>
          <a:p>
            <a:r>
              <a:rPr lang="en-US" dirty="0" smtClean="0">
                <a:solidFill>
                  <a:schemeClr val="tx2">
                    <a:lumMod val="60000"/>
                    <a:lumOff val="40000"/>
                  </a:schemeClr>
                </a:solidFill>
              </a:rPr>
              <a:t>Dr. Joseph Jones</a:t>
            </a:r>
          </a:p>
          <a:p>
            <a:r>
              <a:rPr lang="en-US" dirty="0" smtClean="0">
                <a:solidFill>
                  <a:schemeClr val="tx2">
                    <a:lumMod val="60000"/>
                    <a:lumOff val="40000"/>
                  </a:schemeClr>
                </a:solidFill>
              </a:rPr>
              <a:t>1871</a:t>
            </a:r>
            <a:endParaRPr lang="en-US" dirty="0">
              <a:solidFill>
                <a:schemeClr val="tx2">
                  <a:lumMod val="60000"/>
                  <a:lumOff val="40000"/>
                </a:schemeClr>
              </a:solidFill>
            </a:endParaRPr>
          </a:p>
        </p:txBody>
      </p:sp>
      <p:sp>
        <p:nvSpPr>
          <p:cNvPr id="3" name="Title 2"/>
          <p:cNvSpPr>
            <a:spLocks noGrp="1"/>
          </p:cNvSpPr>
          <p:nvPr>
            <p:ph type="title"/>
          </p:nvPr>
        </p:nvSpPr>
        <p:spPr>
          <a:xfrm>
            <a:off x="1371600" y="609600"/>
            <a:ext cx="6445813" cy="1054250"/>
          </a:xfrm>
        </p:spPr>
        <p:txBody>
          <a:bodyPr>
            <a:normAutofit/>
          </a:bodyPr>
          <a:lstStyle/>
          <a:p>
            <a:r>
              <a:rPr lang="en-US" sz="2400" dirty="0" smtClean="0"/>
              <a:t>History</a:t>
            </a:r>
            <a:endParaRPr lang="en-US" sz="2400"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209800"/>
            <a:ext cx="4140200" cy="2592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p:cNvSpPr txBox="1"/>
          <p:nvPr/>
        </p:nvSpPr>
        <p:spPr>
          <a:xfrm>
            <a:off x="3275192" y="4876800"/>
            <a:ext cx="2923814" cy="904863"/>
          </a:xfrm>
          <a:prstGeom prst="rect">
            <a:avLst/>
          </a:prstGeom>
          <a:noFill/>
        </p:spPr>
        <p:txBody>
          <a:bodyPr wrap="none" rtlCol="0">
            <a:spAutoFit/>
          </a:bodyPr>
          <a:lstStyle/>
          <a:p>
            <a:pPr lvl="0" algn="ctr">
              <a:spcBef>
                <a:spcPct val="20000"/>
              </a:spcBef>
              <a:buClr>
                <a:srgbClr val="42847E"/>
              </a:buClr>
            </a:pPr>
            <a:r>
              <a:rPr lang="en-US" sz="2400" dirty="0">
                <a:solidFill>
                  <a:schemeClr val="tx2">
                    <a:lumMod val="60000"/>
                    <a:lumOff val="40000"/>
                  </a:schemeClr>
                </a:solidFill>
              </a:rPr>
              <a:t>British </a:t>
            </a:r>
            <a:r>
              <a:rPr lang="en-US" sz="2400" dirty="0" smtClean="0">
                <a:solidFill>
                  <a:schemeClr val="tx2">
                    <a:lumMod val="60000"/>
                    <a:lumOff val="40000"/>
                  </a:schemeClr>
                </a:solidFill>
              </a:rPr>
              <a:t>Navel Surgeons</a:t>
            </a:r>
          </a:p>
          <a:p>
            <a:pPr lvl="0" algn="ctr">
              <a:spcBef>
                <a:spcPct val="20000"/>
              </a:spcBef>
              <a:buClr>
                <a:srgbClr val="42847E"/>
              </a:buClr>
            </a:pPr>
            <a:r>
              <a:rPr lang="en-US" sz="2400" dirty="0" smtClean="0">
                <a:solidFill>
                  <a:schemeClr val="tx2">
                    <a:lumMod val="60000"/>
                    <a:lumOff val="40000"/>
                  </a:schemeClr>
                </a:solidFill>
              </a:rPr>
              <a:t>18</a:t>
            </a:r>
            <a:r>
              <a:rPr lang="en-US" sz="2400" baseline="30000" dirty="0" smtClean="0">
                <a:solidFill>
                  <a:schemeClr val="tx2">
                    <a:lumMod val="60000"/>
                    <a:lumOff val="40000"/>
                  </a:schemeClr>
                </a:solidFill>
              </a:rPr>
              <a:t>th</a:t>
            </a:r>
            <a:r>
              <a:rPr lang="en-US" sz="2400" dirty="0" smtClean="0">
                <a:solidFill>
                  <a:schemeClr val="tx2">
                    <a:lumMod val="60000"/>
                    <a:lumOff val="40000"/>
                  </a:schemeClr>
                </a:solidFill>
              </a:rPr>
              <a:t>- 19</a:t>
            </a:r>
            <a:r>
              <a:rPr lang="en-US" sz="2400" baseline="30000" dirty="0" smtClean="0">
                <a:solidFill>
                  <a:schemeClr val="tx2">
                    <a:lumMod val="60000"/>
                    <a:lumOff val="40000"/>
                  </a:schemeClr>
                </a:solidFill>
              </a:rPr>
              <a:t>th</a:t>
            </a:r>
            <a:r>
              <a:rPr lang="en-US" sz="2400" dirty="0" smtClean="0">
                <a:solidFill>
                  <a:schemeClr val="tx2">
                    <a:lumMod val="60000"/>
                    <a:lumOff val="40000"/>
                  </a:schemeClr>
                </a:solidFill>
              </a:rPr>
              <a:t> century</a:t>
            </a:r>
            <a:endParaRPr lang="en-US" sz="2400" dirty="0">
              <a:solidFill>
                <a:schemeClr val="tx2">
                  <a:lumMod val="60000"/>
                  <a:lumOff val="40000"/>
                </a:schemeClr>
              </a:solidFill>
            </a:endParaRPr>
          </a:p>
        </p:txBody>
      </p:sp>
      <p:sp>
        <p:nvSpPr>
          <p:cNvPr id="2" name="TextBox 1"/>
          <p:cNvSpPr txBox="1"/>
          <p:nvPr/>
        </p:nvSpPr>
        <p:spPr>
          <a:xfrm>
            <a:off x="6807200" y="6553200"/>
            <a:ext cx="2159630" cy="307777"/>
          </a:xfrm>
          <a:prstGeom prst="rect">
            <a:avLst/>
          </a:prstGeom>
          <a:noFill/>
        </p:spPr>
        <p:txBody>
          <a:bodyPr wrap="none" rtlCol="0">
            <a:spAutoFit/>
          </a:bodyPr>
          <a:lstStyle/>
          <a:p>
            <a:r>
              <a:rPr lang="en-US" sz="1400" dirty="0" smtClean="0"/>
              <a:t>(Hu, 2002, </a:t>
            </a:r>
            <a:r>
              <a:rPr lang="en-US" sz="1400" dirty="0" err="1" smtClean="0"/>
              <a:t>Kessenich</a:t>
            </a:r>
            <a:r>
              <a:rPr lang="en-US" sz="1400" dirty="0" smtClean="0"/>
              <a:t>, 2004)</a:t>
            </a:r>
            <a:endParaRPr lang="en-US" sz="1400" dirty="0"/>
          </a:p>
        </p:txBody>
      </p:sp>
    </p:spTree>
    <p:extLst>
      <p:ext uri="{BB962C8B-B14F-4D97-AF65-F5344CB8AC3E}">
        <p14:creationId xmlns:p14="http://schemas.microsoft.com/office/powerpoint/2010/main" val="355374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62400" y="2590800"/>
            <a:ext cx="4946650" cy="3648152"/>
          </a:xfrm>
        </p:spPr>
      </p:pic>
      <p:sp>
        <p:nvSpPr>
          <p:cNvPr id="12" name="Content Placeholder 11"/>
          <p:cNvSpPr>
            <a:spLocks noGrp="1"/>
          </p:cNvSpPr>
          <p:nvPr>
            <p:ph sz="quarter" idx="14"/>
          </p:nvPr>
        </p:nvSpPr>
        <p:spPr>
          <a:xfrm>
            <a:off x="838200" y="2438400"/>
            <a:ext cx="3803904" cy="3877056"/>
          </a:xfrm>
        </p:spPr>
        <p:txBody>
          <a:bodyPr>
            <a:normAutofit/>
          </a:bodyPr>
          <a:lstStyle/>
          <a:p>
            <a:pPr marL="342900" indent="-342900" algn="l">
              <a:buFont typeface="Arial" pitchFamily="34" charset="0"/>
              <a:buChar char="•"/>
            </a:pPr>
            <a:r>
              <a:rPr lang="en-US" sz="2400" dirty="0" smtClean="0"/>
              <a:t>Type </a:t>
            </a:r>
            <a:r>
              <a:rPr lang="en-US" sz="2400" dirty="0" smtClean="0"/>
              <a:t>I</a:t>
            </a:r>
          </a:p>
          <a:p>
            <a:pPr marL="342900" lvl="5" indent="-342900">
              <a:buFont typeface="Arial" pitchFamily="34" charset="0"/>
              <a:buChar char="•"/>
            </a:pPr>
            <a:r>
              <a:rPr lang="en-US" sz="1800" dirty="0" err="1" smtClean="0"/>
              <a:t>Polymicrobial</a:t>
            </a:r>
            <a:r>
              <a:rPr lang="en-US" sz="1800" dirty="0" smtClean="0"/>
              <a:t> </a:t>
            </a:r>
            <a:endParaRPr lang="en-US" sz="2400" dirty="0" smtClean="0"/>
          </a:p>
          <a:p>
            <a:pPr marL="342900" indent="-342900" algn="l">
              <a:buFont typeface="Arial" pitchFamily="34" charset="0"/>
              <a:buChar char="•"/>
            </a:pPr>
            <a:r>
              <a:rPr lang="en-US" sz="2400" dirty="0" smtClean="0"/>
              <a:t>Type </a:t>
            </a:r>
            <a:r>
              <a:rPr lang="en-US" sz="2400" dirty="0" smtClean="0"/>
              <a:t>II- Most common </a:t>
            </a:r>
          </a:p>
          <a:p>
            <a:pPr marL="342900" lvl="5" indent="-342900">
              <a:buFont typeface="Arial" pitchFamily="34" charset="0"/>
              <a:buChar char="•"/>
            </a:pPr>
            <a:r>
              <a:rPr lang="en-US" sz="1800" dirty="0" smtClean="0"/>
              <a:t>Group A [Beta]-Hemolytic Streptococci </a:t>
            </a:r>
            <a:endParaRPr lang="en-US" sz="1800" dirty="0" smtClean="0"/>
          </a:p>
          <a:p>
            <a:pPr marL="342900" indent="-342900" algn="l">
              <a:buFont typeface="Arial" pitchFamily="34" charset="0"/>
              <a:buChar char="•"/>
            </a:pPr>
            <a:r>
              <a:rPr lang="en-US" sz="2400" dirty="0" smtClean="0"/>
              <a:t>Type </a:t>
            </a:r>
            <a:r>
              <a:rPr lang="en-US" sz="2400" dirty="0" smtClean="0"/>
              <a:t>III</a:t>
            </a:r>
          </a:p>
          <a:p>
            <a:pPr marL="342900" lvl="5" indent="-342900">
              <a:buFont typeface="Arial" pitchFamily="34" charset="0"/>
              <a:buChar char="•"/>
            </a:pPr>
            <a:r>
              <a:rPr lang="en-US" sz="1800" dirty="0" smtClean="0"/>
              <a:t>Marine Vibrio</a:t>
            </a:r>
            <a:endParaRPr lang="en-US" sz="1800" dirty="0"/>
          </a:p>
        </p:txBody>
      </p:sp>
      <p:sp>
        <p:nvSpPr>
          <p:cNvPr id="7" name="Title 6"/>
          <p:cNvSpPr>
            <a:spLocks noGrp="1"/>
          </p:cNvSpPr>
          <p:nvPr>
            <p:ph type="title"/>
          </p:nvPr>
        </p:nvSpPr>
        <p:spPr>
          <a:xfrm>
            <a:off x="2133600" y="762000"/>
            <a:ext cx="4724400" cy="914400"/>
          </a:xfrm>
        </p:spPr>
        <p:txBody>
          <a:bodyPr>
            <a:normAutofit/>
          </a:bodyPr>
          <a:lstStyle/>
          <a:p>
            <a:r>
              <a:rPr lang="en-US" sz="2400" dirty="0" smtClean="0"/>
              <a:t>The Bacteria</a:t>
            </a:r>
            <a:endParaRPr lang="en-US" sz="2400" dirty="0"/>
          </a:p>
        </p:txBody>
      </p:sp>
      <p:sp>
        <p:nvSpPr>
          <p:cNvPr id="4" name="TextBox 3"/>
          <p:cNvSpPr txBox="1"/>
          <p:nvPr/>
        </p:nvSpPr>
        <p:spPr>
          <a:xfrm>
            <a:off x="6781800" y="6553200"/>
            <a:ext cx="1547218" cy="307777"/>
          </a:xfrm>
          <a:prstGeom prst="rect">
            <a:avLst/>
          </a:prstGeom>
          <a:noFill/>
        </p:spPr>
        <p:txBody>
          <a:bodyPr wrap="none" rtlCol="0">
            <a:spAutoFit/>
          </a:bodyPr>
          <a:lstStyle/>
          <a:p>
            <a:r>
              <a:rPr lang="en-US" sz="1400" dirty="0" smtClean="0"/>
              <a:t>(</a:t>
            </a:r>
            <a:r>
              <a:rPr lang="en-US" sz="1400" dirty="0" err="1" smtClean="0"/>
              <a:t>Kessenich</a:t>
            </a:r>
            <a:r>
              <a:rPr lang="en-US" sz="1400" dirty="0" smtClean="0"/>
              <a:t>, 2004)</a:t>
            </a:r>
            <a:endParaRPr lang="en-US" sz="1400" dirty="0"/>
          </a:p>
        </p:txBody>
      </p:sp>
    </p:spTree>
    <p:extLst>
      <p:ext uri="{BB962C8B-B14F-4D97-AF65-F5344CB8AC3E}">
        <p14:creationId xmlns:p14="http://schemas.microsoft.com/office/powerpoint/2010/main" val="28265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240280"/>
            <a:ext cx="5181600" cy="3877056"/>
          </a:xfrm>
        </p:spPr>
        <p:txBody>
          <a:bodyPr>
            <a:normAutofit/>
          </a:bodyPr>
          <a:lstStyle/>
          <a:p>
            <a:pPr marL="342900" indent="-342900" algn="l">
              <a:buFont typeface="Arial" pitchFamily="34" charset="0"/>
              <a:buChar char="•"/>
            </a:pPr>
            <a:r>
              <a:rPr lang="en-US" sz="2400" dirty="0"/>
              <a:t>Gram Positive </a:t>
            </a:r>
            <a:r>
              <a:rPr lang="en-US" sz="2400" dirty="0" err="1"/>
              <a:t>cocci</a:t>
            </a:r>
            <a:endParaRPr lang="en-US" sz="2400" dirty="0"/>
          </a:p>
          <a:p>
            <a:pPr marL="342900" indent="-342900" algn="l">
              <a:buFont typeface="Arial" pitchFamily="34" charset="0"/>
              <a:buChar char="•"/>
            </a:pPr>
            <a:endParaRPr lang="en-US" sz="2400" dirty="0" smtClean="0"/>
          </a:p>
          <a:p>
            <a:pPr marL="342900" indent="-342900" algn="l">
              <a:buFont typeface="Arial" pitchFamily="34" charset="0"/>
              <a:buChar char="•"/>
            </a:pPr>
            <a:r>
              <a:rPr lang="en-US" sz="2400" dirty="0" smtClean="0"/>
              <a:t>Group </a:t>
            </a:r>
            <a:r>
              <a:rPr lang="en-US" sz="2400" dirty="0"/>
              <a:t>A [Beta</a:t>
            </a:r>
            <a:r>
              <a:rPr lang="en-US" sz="2400" dirty="0" smtClean="0"/>
              <a:t>]- </a:t>
            </a:r>
            <a:r>
              <a:rPr lang="en-US" sz="2400" dirty="0"/>
              <a:t>Hemolytic Streptococci </a:t>
            </a:r>
          </a:p>
          <a:p>
            <a:endParaRPr lang="en-US" dirty="0" smtClean="0"/>
          </a:p>
          <a:p>
            <a:pPr marL="0" indent="0">
              <a:buNone/>
            </a:pPr>
            <a:endParaRPr lang="en-US" dirty="0" smtClean="0"/>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394200" y="2667000"/>
            <a:ext cx="4429125" cy="3429000"/>
          </a:xfrm>
          <a:prstGeom prst="ellipse">
            <a:avLst/>
          </a:prstGeom>
          <a:ln>
            <a:noFill/>
          </a:ln>
          <a:effectLst>
            <a:softEdge rad="112500"/>
          </a:effectLst>
        </p:spPr>
      </p:pic>
      <p:sp>
        <p:nvSpPr>
          <p:cNvPr id="2" name="Title 1"/>
          <p:cNvSpPr>
            <a:spLocks noGrp="1"/>
          </p:cNvSpPr>
          <p:nvPr>
            <p:ph type="title"/>
          </p:nvPr>
        </p:nvSpPr>
        <p:spPr>
          <a:xfrm>
            <a:off x="609600" y="457200"/>
            <a:ext cx="7832463" cy="1359050"/>
          </a:xfrm>
        </p:spPr>
        <p:txBody>
          <a:bodyPr>
            <a:normAutofit/>
          </a:bodyPr>
          <a:lstStyle/>
          <a:p>
            <a:r>
              <a:rPr lang="en-US" sz="2700" dirty="0" smtClean="0">
                <a:latin typeface="Garamond" pitchFamily="18" charset="0"/>
              </a:rPr>
              <a:t>Type II</a:t>
            </a:r>
            <a:br>
              <a:rPr lang="en-US" sz="2700" dirty="0" smtClean="0">
                <a:latin typeface="Garamond" pitchFamily="18" charset="0"/>
              </a:rPr>
            </a:br>
            <a:r>
              <a:rPr lang="en-US" sz="2700" i="1" dirty="0" smtClean="0">
                <a:latin typeface="Garamond" pitchFamily="18" charset="0"/>
              </a:rPr>
              <a:t>Streptococcus </a:t>
            </a:r>
            <a:r>
              <a:rPr lang="en-US" sz="2700" i="1" dirty="0" smtClean="0">
                <a:latin typeface="Garamond" pitchFamily="18" charset="0"/>
              </a:rPr>
              <a:t> </a:t>
            </a:r>
            <a:r>
              <a:rPr lang="en-US" sz="2700" i="1" dirty="0" err="1" smtClean="0">
                <a:latin typeface="Garamond" pitchFamily="18" charset="0"/>
              </a:rPr>
              <a:t>pyogenes</a:t>
            </a:r>
            <a:r>
              <a:rPr lang="en-US" i="1" dirty="0" smtClean="0"/>
              <a:t/>
            </a:r>
            <a:br>
              <a:rPr lang="en-US" i="1" dirty="0" smtClean="0"/>
            </a:br>
            <a:endParaRPr lang="en-US"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114800"/>
            <a:ext cx="2731008" cy="2188464"/>
          </a:xfrm>
          <a:prstGeom prst="rect">
            <a:avLst/>
          </a:prstGeom>
        </p:spPr>
      </p:pic>
      <p:sp>
        <p:nvSpPr>
          <p:cNvPr id="8" name="TextBox 7"/>
          <p:cNvSpPr txBox="1"/>
          <p:nvPr/>
        </p:nvSpPr>
        <p:spPr>
          <a:xfrm>
            <a:off x="7239000" y="6303264"/>
            <a:ext cx="1093569" cy="307777"/>
          </a:xfrm>
          <a:prstGeom prst="rect">
            <a:avLst/>
          </a:prstGeom>
          <a:noFill/>
        </p:spPr>
        <p:txBody>
          <a:bodyPr wrap="none" rtlCol="0">
            <a:spAutoFit/>
          </a:bodyPr>
          <a:lstStyle/>
          <a:p>
            <a:r>
              <a:rPr lang="en-US" sz="1400" dirty="0" smtClean="0"/>
              <a:t>(Falk, 2007)</a:t>
            </a:r>
            <a:endParaRPr lang="en-US" sz="1400" dirty="0"/>
          </a:p>
        </p:txBody>
      </p:sp>
    </p:spTree>
    <p:extLst>
      <p:ext uri="{BB962C8B-B14F-4D97-AF65-F5344CB8AC3E}">
        <p14:creationId xmlns:p14="http://schemas.microsoft.com/office/powerpoint/2010/main" val="190385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81000" y="2627305"/>
            <a:ext cx="4023360" cy="4005072"/>
          </a:xfrm>
        </p:spPr>
        <p:txBody>
          <a:bodyPr/>
          <a:lstStyle/>
          <a:p>
            <a:pPr marL="342900" indent="-342900" algn="l">
              <a:buFont typeface="Arial" pitchFamily="34" charset="0"/>
              <a:buChar char="•"/>
            </a:pPr>
            <a:r>
              <a:rPr lang="en-US" dirty="0"/>
              <a:t>9,000-11,500 </a:t>
            </a:r>
            <a:r>
              <a:rPr lang="en-US" dirty="0" smtClean="0"/>
              <a:t>cases </a:t>
            </a:r>
            <a:r>
              <a:rPr lang="en-US" dirty="0" smtClean="0"/>
              <a:t>a </a:t>
            </a:r>
            <a:r>
              <a:rPr lang="en-US" dirty="0" smtClean="0"/>
              <a:t>year</a:t>
            </a:r>
          </a:p>
          <a:p>
            <a:pPr marL="342900" indent="-342900" algn="l">
              <a:buFont typeface="Arial" pitchFamily="34" charset="0"/>
              <a:buChar char="•"/>
            </a:pPr>
            <a:endParaRPr lang="en-US" dirty="0" smtClean="0"/>
          </a:p>
          <a:p>
            <a:pPr marL="342900" indent="-342900" algn="l">
              <a:buFont typeface="Arial" pitchFamily="34" charset="0"/>
              <a:buChar char="•"/>
            </a:pPr>
            <a:r>
              <a:rPr lang="en-US" dirty="0"/>
              <a:t>1,000-1,800 </a:t>
            </a:r>
            <a:r>
              <a:rPr lang="en-US" dirty="0" smtClean="0"/>
              <a:t>deaths </a:t>
            </a:r>
            <a:r>
              <a:rPr lang="en-US" dirty="0" smtClean="0"/>
              <a:t>annually</a:t>
            </a:r>
          </a:p>
          <a:p>
            <a:pPr algn="l"/>
            <a:endParaRPr lang="en-US" dirty="0" smtClean="0"/>
          </a:p>
          <a:p>
            <a:pPr marL="342900" indent="-342900" algn="l">
              <a:buFont typeface="Arial" pitchFamily="34" charset="0"/>
              <a:buChar char="•"/>
            </a:pPr>
            <a:r>
              <a:rPr lang="en-US" dirty="0" smtClean="0"/>
              <a:t>20% of patients with NF die </a:t>
            </a:r>
          </a:p>
          <a:p>
            <a:pPr marL="342900" indent="-342900" algn="l">
              <a:buFont typeface="Arial" pitchFamily="34" charset="0"/>
              <a:buChar char="•"/>
            </a:pPr>
            <a:endParaRPr lang="en-US" dirty="0" smtClean="0"/>
          </a:p>
          <a:p>
            <a:pPr marL="342900" indent="-342900" algn="l">
              <a:buFont typeface="Arial" pitchFamily="34" charset="0"/>
              <a:buChar char="•"/>
            </a:pPr>
            <a:endParaRPr lang="en-US" dirty="0"/>
          </a:p>
        </p:txBody>
      </p:sp>
      <p:pic>
        <p:nvPicPr>
          <p:cNvPr id="11" name="Content Placeholder 10"/>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038601" y="2045891"/>
            <a:ext cx="4648200" cy="3486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p:txBody>
          <a:bodyPr/>
          <a:lstStyle/>
          <a:p>
            <a:r>
              <a:rPr lang="en-US" dirty="0" smtClean="0"/>
              <a:t>Occurrence</a:t>
            </a:r>
            <a:r>
              <a:rPr lang="en-US" baseline="0" dirty="0" smtClean="0"/>
              <a:t> </a:t>
            </a:r>
            <a:r>
              <a:rPr lang="en-US" dirty="0" smtClean="0"/>
              <a:t>and Risk</a:t>
            </a:r>
            <a:endParaRPr lang="en-US" dirty="0"/>
          </a:p>
        </p:txBody>
      </p:sp>
      <p:sp>
        <p:nvSpPr>
          <p:cNvPr id="12" name="TextBox 11"/>
          <p:cNvSpPr txBox="1"/>
          <p:nvPr/>
        </p:nvSpPr>
        <p:spPr>
          <a:xfrm>
            <a:off x="7010400" y="6324600"/>
            <a:ext cx="1083374" cy="307777"/>
          </a:xfrm>
          <a:prstGeom prst="rect">
            <a:avLst/>
          </a:prstGeom>
          <a:noFill/>
        </p:spPr>
        <p:txBody>
          <a:bodyPr wrap="none" rtlCol="0">
            <a:spAutoFit/>
          </a:bodyPr>
          <a:lstStyle/>
          <a:p>
            <a:r>
              <a:rPr lang="en-US" sz="1400" dirty="0" smtClean="0"/>
              <a:t>(Snow, 2008)</a:t>
            </a:r>
            <a:endParaRPr lang="en-US" sz="1400" dirty="0"/>
          </a:p>
        </p:txBody>
      </p:sp>
    </p:spTree>
    <p:extLst>
      <p:ext uri="{BB962C8B-B14F-4D97-AF65-F5344CB8AC3E}">
        <p14:creationId xmlns:p14="http://schemas.microsoft.com/office/powerpoint/2010/main" val="168006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fontScale="92500" lnSpcReduction="20000"/>
          </a:bodyPr>
          <a:lstStyle/>
          <a:p>
            <a:pPr marL="457200" indent="-457200" algn="l">
              <a:lnSpc>
                <a:spcPct val="150000"/>
              </a:lnSpc>
              <a:buFont typeface="Arial" pitchFamily="34" charset="0"/>
              <a:buChar char="•"/>
            </a:pPr>
            <a:r>
              <a:rPr lang="en-US" sz="2400" dirty="0" smtClean="0"/>
              <a:t>Trauma or minor injury occurs</a:t>
            </a:r>
          </a:p>
          <a:p>
            <a:pPr marL="457200" indent="-457200" algn="l">
              <a:lnSpc>
                <a:spcPct val="150000"/>
              </a:lnSpc>
              <a:buFont typeface="Arial" pitchFamily="34" charset="0"/>
              <a:buChar char="•"/>
            </a:pPr>
            <a:r>
              <a:rPr lang="en-US" sz="2400" dirty="0" smtClean="0"/>
              <a:t>Pain in general area of injury</a:t>
            </a:r>
          </a:p>
          <a:p>
            <a:pPr marL="457200" indent="-457200" algn="l">
              <a:lnSpc>
                <a:spcPct val="150000"/>
              </a:lnSpc>
              <a:buFont typeface="Arial" pitchFamily="34" charset="0"/>
              <a:buChar char="•"/>
            </a:pPr>
            <a:r>
              <a:rPr lang="en-US" sz="2400" dirty="0" smtClean="0"/>
              <a:t>Pain is disproportionate to injury </a:t>
            </a:r>
          </a:p>
          <a:p>
            <a:pPr marL="285750" lvl="5" indent="-285750" algn="l">
              <a:buFont typeface="Arial" pitchFamily="34" charset="0"/>
              <a:buChar char="•"/>
            </a:pPr>
            <a:r>
              <a:rPr lang="en-US" sz="2000" dirty="0" smtClean="0"/>
              <a:t>Ex.  Getting a paper cut and feeling like you‘ve been curling 25lbs. for two hours</a:t>
            </a:r>
          </a:p>
          <a:p>
            <a:pPr marL="457200" indent="-457200" algn="l">
              <a:lnSpc>
                <a:spcPct val="150000"/>
              </a:lnSpc>
              <a:buFont typeface="Arial" pitchFamily="34" charset="0"/>
              <a:buChar char="•"/>
            </a:pPr>
            <a:r>
              <a:rPr lang="en-US" sz="2400" dirty="0" smtClean="0"/>
              <a:t>Flu like Symptoms</a:t>
            </a:r>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494245" y="1874180"/>
            <a:ext cx="4649755" cy="3082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362200" y="533400"/>
            <a:ext cx="4800600" cy="1219200"/>
          </a:xfrm>
        </p:spPr>
        <p:txBody>
          <a:bodyPr>
            <a:normAutofit/>
          </a:bodyPr>
          <a:lstStyle/>
          <a:p>
            <a:r>
              <a:rPr lang="en-US" sz="2400" dirty="0" smtClean="0"/>
              <a:t>Early Signs and Symptoms </a:t>
            </a:r>
            <a:br>
              <a:rPr lang="en-US" sz="2400" dirty="0" smtClean="0"/>
            </a:br>
            <a:r>
              <a:rPr lang="en-US" sz="2400" dirty="0" smtClean="0"/>
              <a:t>(Within 24 hours)</a:t>
            </a:r>
            <a:endParaRPr lang="en-US" sz="2400" dirty="0"/>
          </a:p>
        </p:txBody>
      </p:sp>
      <p:pic>
        <p:nvPicPr>
          <p:cNvPr id="1027" name="Picture 3" descr="C:\Users\Katie\AppData\Local\Microsoft\Windows\Temporary Internet Files\Content.IE5\1R30F3XQ\MC90043479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80327"/>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10400" y="6324600"/>
            <a:ext cx="1249060" cy="307777"/>
          </a:xfrm>
          <a:prstGeom prst="rect">
            <a:avLst/>
          </a:prstGeom>
          <a:noFill/>
        </p:spPr>
        <p:txBody>
          <a:bodyPr wrap="none" rtlCol="0">
            <a:spAutoFit/>
          </a:bodyPr>
          <a:lstStyle/>
          <a:p>
            <a:r>
              <a:rPr lang="en-US" sz="1400" dirty="0" smtClean="0"/>
              <a:t>(NNFF, 2005)</a:t>
            </a:r>
            <a:endParaRPr lang="en-US" sz="1400" dirty="0"/>
          </a:p>
        </p:txBody>
      </p:sp>
    </p:spTree>
    <p:extLst>
      <p:ext uri="{BB962C8B-B14F-4D97-AF65-F5344CB8AC3E}">
        <p14:creationId xmlns:p14="http://schemas.microsoft.com/office/powerpoint/2010/main" val="147607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28600" y="2286000"/>
            <a:ext cx="3803904" cy="3877056"/>
          </a:xfrm>
        </p:spPr>
        <p:txBody>
          <a:bodyPr>
            <a:noAutofit/>
          </a:bodyPr>
          <a:lstStyle/>
          <a:p>
            <a:pPr marL="342900" indent="-342900" algn="l">
              <a:lnSpc>
                <a:spcPct val="150000"/>
              </a:lnSpc>
              <a:buFont typeface="Arial" pitchFamily="34" charset="0"/>
              <a:buChar char="•"/>
            </a:pPr>
            <a:r>
              <a:rPr lang="en-US" sz="2400" dirty="0" smtClean="0"/>
              <a:t>Swelling</a:t>
            </a:r>
          </a:p>
          <a:p>
            <a:pPr marL="342900" indent="-342900" algn="l">
              <a:lnSpc>
                <a:spcPct val="150000"/>
              </a:lnSpc>
              <a:buFont typeface="Arial" pitchFamily="34" charset="0"/>
              <a:buChar char="•"/>
            </a:pPr>
            <a:r>
              <a:rPr lang="en-US" sz="2400" dirty="0" smtClean="0"/>
              <a:t>Tenderness</a:t>
            </a:r>
          </a:p>
          <a:p>
            <a:pPr marL="342900" indent="-342900" algn="l">
              <a:lnSpc>
                <a:spcPct val="150000"/>
              </a:lnSpc>
              <a:buFont typeface="Arial" pitchFamily="34" charset="0"/>
              <a:buChar char="•"/>
            </a:pPr>
            <a:r>
              <a:rPr lang="en-US" sz="2400" dirty="0" smtClean="0"/>
              <a:t>Purple blisters</a:t>
            </a:r>
          </a:p>
          <a:p>
            <a:pPr marL="342900" indent="-342900" algn="l">
              <a:lnSpc>
                <a:spcPct val="150000"/>
              </a:lnSpc>
              <a:buFont typeface="Arial" pitchFamily="34" charset="0"/>
              <a:buChar char="•"/>
            </a:pPr>
            <a:r>
              <a:rPr lang="en-US" sz="2400" dirty="0" smtClean="0"/>
              <a:t>Skin may appear mottled, purple and flakey </a:t>
            </a:r>
            <a:endParaRPr lang="en-US" sz="2400"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810000" y="2362200"/>
            <a:ext cx="4788250" cy="3684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2438400" y="457200"/>
            <a:ext cx="4736766" cy="1219200"/>
          </a:xfrm>
        </p:spPr>
        <p:txBody>
          <a:bodyPr>
            <a:normAutofit/>
          </a:bodyPr>
          <a:lstStyle/>
          <a:p>
            <a:r>
              <a:rPr lang="en-US" sz="2400" dirty="0" smtClean="0"/>
              <a:t>Advanced Signs </a:t>
            </a:r>
            <a:r>
              <a:rPr lang="en-US" sz="2400" dirty="0" smtClean="0"/>
              <a:t/>
            </a:r>
            <a:br>
              <a:rPr lang="en-US" sz="2400" dirty="0" smtClean="0"/>
            </a:br>
            <a:r>
              <a:rPr lang="en-US" sz="2400" dirty="0" smtClean="0"/>
              <a:t>and </a:t>
            </a:r>
            <a:r>
              <a:rPr lang="en-US" sz="2400" dirty="0" smtClean="0"/>
              <a:t>Symptoms</a:t>
            </a:r>
            <a:br>
              <a:rPr lang="en-US" sz="2400" dirty="0" smtClean="0"/>
            </a:br>
            <a:r>
              <a:rPr lang="en-US" sz="2400" dirty="0" smtClean="0"/>
              <a:t>(3 - 4 days)</a:t>
            </a:r>
            <a:endParaRPr lang="en-US" sz="2400" dirty="0"/>
          </a:p>
        </p:txBody>
      </p:sp>
      <p:sp>
        <p:nvSpPr>
          <p:cNvPr id="7" name="TextBox 6"/>
          <p:cNvSpPr txBox="1"/>
          <p:nvPr/>
        </p:nvSpPr>
        <p:spPr>
          <a:xfrm>
            <a:off x="7175166" y="6415233"/>
            <a:ext cx="1249060" cy="307777"/>
          </a:xfrm>
          <a:prstGeom prst="rect">
            <a:avLst/>
          </a:prstGeom>
          <a:noFill/>
        </p:spPr>
        <p:txBody>
          <a:bodyPr wrap="none" rtlCol="0">
            <a:spAutoFit/>
          </a:bodyPr>
          <a:lstStyle/>
          <a:p>
            <a:r>
              <a:rPr lang="en-US" sz="1400" dirty="0"/>
              <a:t>(NNFF, 2005)</a:t>
            </a:r>
          </a:p>
        </p:txBody>
      </p:sp>
    </p:spTree>
    <p:extLst>
      <p:ext uri="{BB962C8B-B14F-4D97-AF65-F5344CB8AC3E}">
        <p14:creationId xmlns:p14="http://schemas.microsoft.com/office/powerpoint/2010/main" val="231034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240280"/>
            <a:ext cx="4032504" cy="3877056"/>
          </a:xfrm>
        </p:spPr>
        <p:txBody>
          <a:bodyPr>
            <a:noAutofit/>
          </a:bodyPr>
          <a:lstStyle/>
          <a:p>
            <a:pPr marL="457200" indent="-457200" algn="l">
              <a:lnSpc>
                <a:spcPct val="150000"/>
              </a:lnSpc>
              <a:buFont typeface="Arial" pitchFamily="34" charset="0"/>
              <a:buChar char="•"/>
            </a:pPr>
            <a:r>
              <a:rPr lang="en-US" sz="2800" dirty="0" smtClean="0"/>
              <a:t>Severe drop in blood pressure</a:t>
            </a:r>
          </a:p>
          <a:p>
            <a:pPr marL="457200" indent="-457200" algn="l">
              <a:lnSpc>
                <a:spcPct val="150000"/>
              </a:lnSpc>
              <a:buFont typeface="Arial" pitchFamily="34" charset="0"/>
              <a:buChar char="•"/>
            </a:pPr>
            <a:r>
              <a:rPr lang="en-US" sz="2800" dirty="0" smtClean="0"/>
              <a:t>Toxic shock</a:t>
            </a:r>
          </a:p>
          <a:p>
            <a:pPr marL="457200" indent="-457200" algn="l">
              <a:lnSpc>
                <a:spcPct val="150000"/>
              </a:lnSpc>
              <a:buFont typeface="Arial" pitchFamily="34" charset="0"/>
              <a:buChar char="•"/>
            </a:pPr>
            <a:r>
              <a:rPr lang="en-US" sz="2800" dirty="0" smtClean="0"/>
              <a:t>Unconsciousness</a:t>
            </a:r>
          </a:p>
        </p:txBody>
      </p:sp>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343400" y="2362201"/>
            <a:ext cx="4495799" cy="3410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133600" y="304800"/>
            <a:ext cx="4800600" cy="1371600"/>
          </a:xfrm>
        </p:spPr>
        <p:txBody>
          <a:bodyPr>
            <a:normAutofit/>
          </a:bodyPr>
          <a:lstStyle/>
          <a:p>
            <a:r>
              <a:rPr lang="en-US" sz="2400" dirty="0" smtClean="0"/>
              <a:t>Critical signs and symptoms </a:t>
            </a:r>
            <a:br>
              <a:rPr lang="en-US" sz="2400" dirty="0" smtClean="0"/>
            </a:br>
            <a:r>
              <a:rPr lang="en-US" sz="2400" dirty="0" smtClean="0"/>
              <a:t>(4-5 days)</a:t>
            </a:r>
            <a:endParaRPr lang="en-US" sz="2400" dirty="0"/>
          </a:p>
        </p:txBody>
      </p:sp>
      <p:sp>
        <p:nvSpPr>
          <p:cNvPr id="6" name="TextBox 5"/>
          <p:cNvSpPr txBox="1"/>
          <p:nvPr/>
        </p:nvSpPr>
        <p:spPr>
          <a:xfrm>
            <a:off x="6629400" y="6400800"/>
            <a:ext cx="1175002" cy="307777"/>
          </a:xfrm>
          <a:prstGeom prst="rect">
            <a:avLst/>
          </a:prstGeom>
          <a:noFill/>
        </p:spPr>
        <p:txBody>
          <a:bodyPr wrap="none" rtlCol="0">
            <a:spAutoFit/>
          </a:bodyPr>
          <a:lstStyle/>
          <a:p>
            <a:pPr lvl="0"/>
            <a:r>
              <a:rPr lang="en-US" sz="1400" dirty="0">
                <a:solidFill>
                  <a:schemeClr val="bg1">
                    <a:lumMod val="10000"/>
                    <a:lumOff val="90000"/>
                  </a:schemeClr>
                </a:solidFill>
              </a:rPr>
              <a:t>(NNFF</a:t>
            </a:r>
            <a:r>
              <a:rPr lang="en-US" sz="1400" dirty="0"/>
              <a:t>, 2005)</a:t>
            </a:r>
          </a:p>
        </p:txBody>
      </p:sp>
    </p:spTree>
    <p:extLst>
      <p:ext uri="{BB962C8B-B14F-4D97-AF65-F5344CB8AC3E}">
        <p14:creationId xmlns:p14="http://schemas.microsoft.com/office/powerpoint/2010/main" val="34963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Custom 14">
      <a:dk1>
        <a:srgbClr val="352914"/>
      </a:dk1>
      <a:lt1>
        <a:srgbClr val="FFFFFF"/>
      </a:lt1>
      <a:dk2>
        <a:srgbClr val="6A5228"/>
      </a:dk2>
      <a:lt2>
        <a:srgbClr val="95D3C9"/>
      </a:lt2>
      <a:accent1>
        <a:srgbClr val="AC6100"/>
      </a:accent1>
      <a:accent2>
        <a:srgbClr val="71685A"/>
      </a:accent2>
      <a:accent3>
        <a:srgbClr val="F68100"/>
      </a:accent3>
      <a:accent4>
        <a:srgbClr val="909465"/>
      </a:accent4>
      <a:accent5>
        <a:srgbClr val="6D4E31"/>
      </a:accent5>
      <a:accent6>
        <a:srgbClr val="347F73"/>
      </a:accent6>
      <a:hlink>
        <a:srgbClr val="E68200"/>
      </a:hlink>
      <a:folHlink>
        <a:srgbClr val="F6810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7838</TotalTime>
  <Words>849</Words>
  <Application>Microsoft Office PowerPoint</Application>
  <PresentationFormat>On-screen Show (4:3)</PresentationFormat>
  <Paragraphs>160</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BlackTie</vt:lpstr>
      <vt:lpstr>Necrotizing Fasciitis</vt:lpstr>
      <vt:lpstr>What is it?</vt:lpstr>
      <vt:lpstr>History</vt:lpstr>
      <vt:lpstr>The Bacteria</vt:lpstr>
      <vt:lpstr>Type II Streptococcus  pyogenes </vt:lpstr>
      <vt:lpstr>Occurrence and Risk</vt:lpstr>
      <vt:lpstr>Early Signs and Symptoms  (Within 24 hours)</vt:lpstr>
      <vt:lpstr>Advanced Signs  and Symptoms (3 - 4 days)</vt:lpstr>
      <vt:lpstr>Critical signs and symptoms  (4-5 days)</vt:lpstr>
      <vt:lpstr>Diagnosing</vt:lpstr>
      <vt:lpstr>Treatment</vt:lpstr>
      <vt:lpstr>Surviving Necrotizing Fasciitis </vt:lpstr>
      <vt:lpstr>Initial Injury and Symptoms</vt:lpstr>
      <vt:lpstr>Advanced Symptoms</vt:lpstr>
      <vt:lpstr>Diagnosis and Treatment</vt:lpstr>
      <vt:lpstr>Treatment</vt:lpstr>
      <vt:lpstr>Grafting</vt:lpstr>
      <vt:lpstr>Results</vt:lpstr>
      <vt:lpstr>Pre- debridement</vt:lpstr>
      <vt:lpstr>During first debridement</vt:lpstr>
      <vt:lpstr>Final Skin graft</vt:lpstr>
      <vt:lpstr>One Final picture. . . </vt:lpstr>
      <vt:lpstr>NCLEX question</vt:lpstr>
      <vt:lpstr>NCLEX Question</vt:lpstr>
      <vt:lpstr>References</vt:lpstr>
      <vt:lpstr>References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Necrotizing Fasciitis</dc:title>
  <dc:creator>Katie</dc:creator>
  <cp:lastModifiedBy>Katie</cp:lastModifiedBy>
  <cp:revision>65</cp:revision>
  <dcterms:created xsi:type="dcterms:W3CDTF">2011-10-23T15:45:02Z</dcterms:created>
  <dcterms:modified xsi:type="dcterms:W3CDTF">2011-11-02T02:02:28Z</dcterms:modified>
</cp:coreProperties>
</file>